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sldIdLst>
    <p:sldId id="288" r:id="rId2"/>
    <p:sldId id="289" r:id="rId3"/>
    <p:sldId id="306" r:id="rId4"/>
    <p:sldId id="346" r:id="rId5"/>
    <p:sldId id="307" r:id="rId6"/>
    <p:sldId id="291" r:id="rId7"/>
    <p:sldId id="397" r:id="rId8"/>
    <p:sldId id="308" r:id="rId9"/>
    <p:sldId id="368" r:id="rId10"/>
    <p:sldId id="369" r:id="rId11"/>
    <p:sldId id="398" r:id="rId12"/>
    <p:sldId id="399" r:id="rId13"/>
    <p:sldId id="400" r:id="rId14"/>
    <p:sldId id="401" r:id="rId15"/>
    <p:sldId id="402" r:id="rId16"/>
    <p:sldId id="403" r:id="rId17"/>
    <p:sldId id="405" r:id="rId18"/>
    <p:sldId id="404" r:id="rId19"/>
    <p:sldId id="406" r:id="rId20"/>
    <p:sldId id="407" r:id="rId21"/>
    <p:sldId id="408" r:id="rId22"/>
    <p:sldId id="409" r:id="rId23"/>
    <p:sldId id="417" r:id="rId24"/>
    <p:sldId id="412" r:id="rId25"/>
    <p:sldId id="413" r:id="rId26"/>
    <p:sldId id="410" r:id="rId27"/>
    <p:sldId id="411" r:id="rId28"/>
    <p:sldId id="414" r:id="rId29"/>
    <p:sldId id="415" r:id="rId30"/>
    <p:sldId id="421" r:id="rId31"/>
    <p:sldId id="422" r:id="rId32"/>
    <p:sldId id="418" r:id="rId33"/>
    <p:sldId id="309" r:id="rId34"/>
    <p:sldId id="423" r:id="rId35"/>
    <p:sldId id="424" r:id="rId36"/>
    <p:sldId id="425" r:id="rId37"/>
    <p:sldId id="345" r:id="rId3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김영하" initials="김" lastIdx="1" clrIdx="0">
    <p:extLst>
      <p:ext uri="{19B8F6BF-5375-455C-9EA6-DF929625EA0E}">
        <p15:presenceInfo xmlns:p15="http://schemas.microsoft.com/office/powerpoint/2012/main" userId="김영하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99"/>
    <a:srgbClr val="FFCCFF"/>
    <a:srgbClr val="CCCCFF"/>
    <a:srgbClr val="CC99FF"/>
    <a:srgbClr val="EFF2F7"/>
    <a:srgbClr val="FFFFFF"/>
    <a:srgbClr val="F0F3F8"/>
    <a:srgbClr val="45B9B9"/>
    <a:srgbClr val="F4F9FC"/>
    <a:srgbClr val="02A8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FD4443E-F989-4FC4-A0C8-D5A2AF1F390B}" styleName="어두운 스타일 1 - 강조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002" autoAdjust="0"/>
    <p:restoredTop sz="80094" autoAdjust="0"/>
  </p:normalViewPr>
  <p:slideViewPr>
    <p:cSldViewPr snapToGrid="0">
      <p:cViewPr varScale="1">
        <p:scale>
          <a:sx n="91" d="100"/>
          <a:sy n="91" d="100"/>
        </p:scale>
        <p:origin x="73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017749-8AF3-441C-BE13-21F26B6EBC1E}" type="datetimeFigureOut">
              <a:rPr lang="ko-KR" altLang="en-US" smtClean="0"/>
              <a:t>2021-04-11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0274BD-53C5-40DC-9A2C-79DF4A2853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03950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기능 </a:t>
            </a:r>
            <a:r>
              <a:rPr lang="en-US" altLang="ko-KR" dirty="0"/>
              <a:t>: </a:t>
            </a:r>
            <a:r>
              <a:rPr lang="ko-KR" altLang="en-US" dirty="0"/>
              <a:t>전체인원 조회</a:t>
            </a:r>
            <a:r>
              <a:rPr lang="en-US" altLang="ko-KR" dirty="0"/>
              <a:t>, </a:t>
            </a:r>
            <a:r>
              <a:rPr lang="ko-KR" altLang="en-US" dirty="0"/>
              <a:t>이름 검색</a:t>
            </a:r>
            <a:endParaRPr lang="en-US" altLang="ko-KR" dirty="0"/>
          </a:p>
          <a:p>
            <a:pPr marL="228600" indent="-228600">
              <a:buAutoNum type="arabicParenR"/>
            </a:pPr>
            <a:r>
              <a:rPr lang="en-US" altLang="ko-KR" dirty="0"/>
              <a:t>Dao, mapper</a:t>
            </a:r>
          </a:p>
          <a:p>
            <a:pPr marL="171450" indent="-171450">
              <a:buFontTx/>
              <a:buChar char="-"/>
            </a:pPr>
            <a:r>
              <a:rPr lang="ko-KR" altLang="en-US" dirty="0"/>
              <a:t>이름에 따른 인원 조회</a:t>
            </a:r>
            <a:endParaRPr lang="en-US" altLang="ko-KR" dirty="0"/>
          </a:p>
          <a:p>
            <a:pPr marL="0" indent="0">
              <a:buFontTx/>
              <a:buNone/>
            </a:pPr>
            <a:r>
              <a:rPr lang="en-US" altLang="ko-KR" dirty="0"/>
              <a:t>2) Controller</a:t>
            </a:r>
          </a:p>
          <a:p>
            <a:pPr marL="0" indent="0">
              <a:buFontTx/>
              <a:buNone/>
            </a:pPr>
            <a:r>
              <a:rPr lang="en-US" altLang="ko-KR" dirty="0"/>
              <a:t>- </a:t>
            </a:r>
            <a:r>
              <a:rPr lang="ko-KR" altLang="en-US" dirty="0"/>
              <a:t>이름이 없을 때 </a:t>
            </a:r>
            <a:r>
              <a:rPr lang="en-US" altLang="ko-KR" dirty="0"/>
              <a:t>(</a:t>
            </a:r>
            <a:r>
              <a:rPr lang="ko-KR" altLang="en-US" dirty="0"/>
              <a:t>검색하기 전일 때</a:t>
            </a:r>
            <a:r>
              <a:rPr lang="en-US" altLang="ko-KR" dirty="0"/>
              <a:t>) </a:t>
            </a:r>
            <a:r>
              <a:rPr lang="ko-KR" altLang="en-US" dirty="0"/>
              <a:t>전체 인원이 조회되도록 </a:t>
            </a:r>
            <a:r>
              <a:rPr lang="en-US" altLang="ko-KR" dirty="0"/>
              <a:t>name</a:t>
            </a:r>
            <a:r>
              <a:rPr lang="ko-KR" altLang="en-US" dirty="0"/>
              <a:t>에 </a:t>
            </a:r>
            <a:r>
              <a:rPr lang="en-US" altLang="ko-KR" dirty="0"/>
              <a:t>null </a:t>
            </a:r>
            <a:r>
              <a:rPr lang="ko-KR" altLang="en-US" dirty="0"/>
              <a:t>처리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274BD-53C5-40DC-9A2C-79DF4A2853D9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88379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sz="1200" dirty="0"/>
              <a:t>Task </a:t>
            </a:r>
            <a:r>
              <a:rPr kumimoji="1" lang="ko-KR" altLang="en-US" sz="1200" dirty="0"/>
              <a:t>객체를 파라미터로 해서 태스크 테이블을 </a:t>
            </a:r>
            <a:endParaRPr kumimoji="1" lang="en-US" altLang="ko-KR" sz="1200" dirty="0"/>
          </a:p>
          <a:p>
            <a:r>
              <a:rPr kumimoji="1" lang="ko-KR" altLang="en-US" sz="1200" dirty="0"/>
              <a:t>업데이트하는 </a:t>
            </a:r>
            <a:r>
              <a:rPr kumimoji="1" lang="en-US" altLang="ko-KR" sz="1200" dirty="0"/>
              <a:t>mapper</a:t>
            </a:r>
            <a:r>
              <a:rPr kumimoji="1" lang="ko-KR" altLang="en-US" sz="1200" dirty="0"/>
              <a:t>를 작성합니다</a:t>
            </a:r>
            <a:endParaRPr kumimoji="1" lang="en-US" altLang="ko-KR" sz="1200" dirty="0"/>
          </a:p>
          <a:p>
            <a:r>
              <a:rPr kumimoji="1" lang="en-US" altLang="ko-Kore-KR" sz="1200" dirty="0" err="1"/>
              <a:t>Task_no</a:t>
            </a:r>
            <a:r>
              <a:rPr kumimoji="1" lang="ko-KR" altLang="en-US" sz="1200" dirty="0"/>
              <a:t>를 파라미터로 받아서 </a:t>
            </a:r>
            <a:endParaRPr kumimoji="1" lang="en-US" altLang="ko-KR" sz="1200" dirty="0"/>
          </a:p>
          <a:p>
            <a:r>
              <a:rPr kumimoji="1" lang="ko-KR" altLang="en-US" sz="1200" dirty="0"/>
              <a:t>해당 태스크를 삭제하는 </a:t>
            </a:r>
            <a:r>
              <a:rPr kumimoji="1" lang="en-US" altLang="ko-KR" sz="1200" dirty="0"/>
              <a:t>mapper</a:t>
            </a:r>
            <a:r>
              <a:rPr kumimoji="1" lang="ko-KR" altLang="en-US" sz="1200" dirty="0"/>
              <a:t>를 작성합니다</a:t>
            </a:r>
            <a:r>
              <a:rPr kumimoji="1" lang="en-US" altLang="ko-KR" sz="1200" dirty="0"/>
              <a:t>.</a:t>
            </a:r>
            <a:r>
              <a:rPr kumimoji="1" lang="ko-KR" altLang="en-US" sz="1200" dirty="0"/>
              <a:t> </a:t>
            </a:r>
            <a:endParaRPr kumimoji="1" lang="ko-Kore-KR" altLang="en-US" sz="1200" dirty="0"/>
          </a:p>
          <a:p>
            <a:r>
              <a:rPr kumimoji="1" lang="ko-KR" altLang="en-US" sz="1200" dirty="0"/>
              <a:t>먼저 각 </a:t>
            </a:r>
            <a:r>
              <a:rPr kumimoji="1" lang="ko-KR" altLang="en-US" sz="1200" dirty="0" err="1"/>
              <a:t>서브태스크리스트에서</a:t>
            </a:r>
            <a:r>
              <a:rPr kumimoji="1" lang="ko-KR" altLang="en-US" sz="1200" dirty="0"/>
              <a:t> 수정버튼을 </a:t>
            </a:r>
            <a:endParaRPr kumimoji="1" lang="en-US" altLang="ko-KR" sz="1200" dirty="0"/>
          </a:p>
          <a:p>
            <a:r>
              <a:rPr kumimoji="1" lang="ko-KR" altLang="en-US" sz="1200" dirty="0"/>
              <a:t>클릭 시 </a:t>
            </a:r>
            <a:r>
              <a:rPr kumimoji="1" lang="ko-KR" altLang="en-US" sz="1200" dirty="0" err="1"/>
              <a:t>수정모달</a:t>
            </a:r>
            <a:r>
              <a:rPr kumimoji="1" lang="ko-KR" altLang="en-US" sz="1200" dirty="0"/>
              <a:t> 창에 각 </a:t>
            </a:r>
            <a:r>
              <a:rPr kumimoji="1" lang="ko-KR" altLang="en-US" sz="1200" dirty="0" err="1"/>
              <a:t>서브태스크의</a:t>
            </a:r>
            <a:r>
              <a:rPr kumimoji="1" lang="ko-KR" altLang="en-US" sz="1200" dirty="0"/>
              <a:t> </a:t>
            </a:r>
            <a:endParaRPr kumimoji="1" lang="en-US" altLang="ko-KR" sz="1200" dirty="0"/>
          </a:p>
          <a:p>
            <a:r>
              <a:rPr kumimoji="1" lang="ko-KR" altLang="en-US" sz="1200" dirty="0"/>
              <a:t>정보가 출력될 </a:t>
            </a:r>
            <a:r>
              <a:rPr kumimoji="1" lang="ko-KR" altLang="en-US" sz="1200" dirty="0" err="1"/>
              <a:t>수있도록</a:t>
            </a:r>
            <a:r>
              <a:rPr kumimoji="1" lang="ko-KR" altLang="en-US" sz="1200" dirty="0"/>
              <a:t> 합니다</a:t>
            </a:r>
            <a:r>
              <a:rPr kumimoji="1" lang="en-US" altLang="ko-KR" sz="1200" dirty="0"/>
              <a:t>.</a:t>
            </a:r>
            <a:r>
              <a:rPr kumimoji="1" lang="ko-KR" altLang="en-US" sz="1200" dirty="0"/>
              <a:t> </a:t>
            </a:r>
            <a:endParaRPr kumimoji="1" lang="en-US" altLang="ko-KR" sz="1200" dirty="0"/>
          </a:p>
          <a:p>
            <a:r>
              <a:rPr kumimoji="1" lang="ko-KR" altLang="en-US" sz="1200" dirty="0"/>
              <a:t>반복문을 통해서 </a:t>
            </a:r>
            <a:r>
              <a:rPr kumimoji="1" lang="ko-KR" altLang="en-US" sz="1200" dirty="0" err="1"/>
              <a:t>서브태스크</a:t>
            </a:r>
            <a:r>
              <a:rPr kumimoji="1" lang="ko-KR" altLang="en-US" sz="1200" dirty="0"/>
              <a:t> 리스트를 출력했으므로</a:t>
            </a:r>
            <a:endParaRPr kumimoji="1" lang="en-US" altLang="ko-KR" sz="1200" dirty="0"/>
          </a:p>
          <a:p>
            <a:r>
              <a:rPr kumimoji="1" lang="en-US" altLang="ko-KR" sz="1200" dirty="0"/>
              <a:t>Closest(“”)</a:t>
            </a:r>
            <a:r>
              <a:rPr kumimoji="1" lang="ko-KR" altLang="en-US" sz="1200" dirty="0"/>
              <a:t>함수를 통해서 해당 수정 버튼에서 </a:t>
            </a:r>
            <a:endParaRPr kumimoji="1" lang="en-US" altLang="ko-KR" sz="1200" dirty="0"/>
          </a:p>
          <a:p>
            <a:r>
              <a:rPr kumimoji="1" lang="ko-KR" altLang="en-US" sz="1200" dirty="0"/>
              <a:t>가장 가까운  </a:t>
            </a:r>
            <a:r>
              <a:rPr kumimoji="1" lang="ko-KR" altLang="en-US" sz="1200" dirty="0" err="1"/>
              <a:t>서브태스크정보의</a:t>
            </a:r>
            <a:r>
              <a:rPr kumimoji="1" lang="ko-KR" altLang="en-US" sz="1200" dirty="0"/>
              <a:t> </a:t>
            </a:r>
            <a:r>
              <a:rPr kumimoji="1" lang="en-US" altLang="ko-KR" sz="1200" dirty="0"/>
              <a:t>div</a:t>
            </a:r>
            <a:r>
              <a:rPr kumimoji="1" lang="ko-KR" altLang="en-US" sz="1200" dirty="0"/>
              <a:t>를 찾은 후 </a:t>
            </a:r>
            <a:endParaRPr kumimoji="1" lang="en-US" altLang="ko-KR" sz="1200" dirty="0"/>
          </a:p>
          <a:p>
            <a:r>
              <a:rPr kumimoji="1" lang="en-US" altLang="ko-KR" sz="1200" dirty="0" err="1"/>
              <a:t>task_no</a:t>
            </a:r>
            <a:r>
              <a:rPr kumimoji="1" lang="ko-KR" altLang="en-US" sz="1200" dirty="0"/>
              <a:t>를 불러오면 각 수정버튼에 </a:t>
            </a:r>
            <a:r>
              <a:rPr kumimoji="1" lang="ko-KR" altLang="en-US" sz="1200" dirty="0" err="1"/>
              <a:t>매핑되어있는</a:t>
            </a:r>
            <a:r>
              <a:rPr kumimoji="1" lang="ko-KR" altLang="en-US" sz="1200" dirty="0"/>
              <a:t> </a:t>
            </a:r>
            <a:endParaRPr kumimoji="1" lang="en-US" altLang="ko-KR" sz="1200" dirty="0"/>
          </a:p>
          <a:p>
            <a:r>
              <a:rPr kumimoji="1" lang="en-US" altLang="ko-KR" sz="1200" dirty="0" err="1"/>
              <a:t>Task_no</a:t>
            </a:r>
            <a:r>
              <a:rPr kumimoji="1" lang="ko-KR" altLang="en-US" sz="1200" dirty="0"/>
              <a:t>를 불러올 수 있습니다</a:t>
            </a:r>
            <a:r>
              <a:rPr kumimoji="1" lang="en-US" altLang="ko-KR" sz="1200" dirty="0"/>
              <a:t>.</a:t>
            </a:r>
            <a:r>
              <a:rPr kumimoji="1" lang="ko-KR" altLang="en-US" sz="1200" dirty="0"/>
              <a:t> </a:t>
            </a:r>
            <a:endParaRPr kumimoji="1" lang="en-US" altLang="ko-KR" sz="1200" dirty="0"/>
          </a:p>
          <a:p>
            <a:r>
              <a:rPr kumimoji="1" lang="ko-KR" altLang="en-US" sz="1200" dirty="0"/>
              <a:t>마찬가지로 나머지 정보를 불러온 후 </a:t>
            </a:r>
            <a:endParaRPr kumimoji="1" lang="en-US" altLang="ko-KR" sz="1200" dirty="0"/>
          </a:p>
          <a:p>
            <a:r>
              <a:rPr kumimoji="1" lang="ko-KR" altLang="en-US" sz="1200" dirty="0"/>
              <a:t>태스크 수정 </a:t>
            </a:r>
            <a:r>
              <a:rPr kumimoji="1" lang="ko-KR" altLang="en-US" sz="1200" dirty="0" err="1"/>
              <a:t>모달창에</a:t>
            </a:r>
            <a:r>
              <a:rPr kumimoji="1" lang="ko-KR" altLang="en-US" sz="1200" dirty="0"/>
              <a:t> </a:t>
            </a:r>
            <a:r>
              <a:rPr kumimoji="1" lang="en-US" altLang="ko-KR" sz="1200" dirty="0" err="1"/>
              <a:t>val</a:t>
            </a:r>
            <a:r>
              <a:rPr kumimoji="1" lang="en-US" altLang="ko-KR" sz="1200" dirty="0"/>
              <a:t>(””)</a:t>
            </a:r>
            <a:r>
              <a:rPr kumimoji="1" lang="ko-KR" altLang="en-US" sz="1200" dirty="0"/>
              <a:t>로 출력합니다</a:t>
            </a:r>
            <a:r>
              <a:rPr kumimoji="1" lang="en-US" altLang="ko-KR" sz="1200" dirty="0"/>
              <a:t>.</a:t>
            </a:r>
            <a:r>
              <a:rPr kumimoji="1" lang="ko-KR" altLang="en-US" sz="1200" dirty="0"/>
              <a:t> </a:t>
            </a:r>
            <a:endParaRPr kumimoji="1" lang="en-US" altLang="ko-KR" sz="1200" dirty="0"/>
          </a:p>
          <a:p>
            <a:r>
              <a:rPr kumimoji="1" lang="ko-KR" altLang="en-US" sz="1200" dirty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274BD-53C5-40DC-9A2C-79DF4A2853D9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53796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sz="1200" dirty="0" err="1"/>
              <a:t>수정모달</a:t>
            </a:r>
            <a:r>
              <a:rPr kumimoji="1" lang="ko-KR" altLang="en-US" sz="1200" dirty="0"/>
              <a:t> 창에 정보를 모두 출력해서 불러온 후</a:t>
            </a:r>
            <a:r>
              <a:rPr kumimoji="1" lang="en-US" altLang="ko-KR" sz="1200" dirty="0"/>
              <a:t>,</a:t>
            </a:r>
            <a:r>
              <a:rPr kumimoji="1" lang="ko-KR" altLang="en-US" sz="1200" dirty="0"/>
              <a:t> </a:t>
            </a:r>
            <a:endParaRPr kumimoji="1" lang="en-US" altLang="ko-KR" sz="1200" dirty="0"/>
          </a:p>
          <a:p>
            <a:r>
              <a:rPr kumimoji="1" lang="ko-KR" altLang="en-US" sz="1200" dirty="0"/>
              <a:t>값 수정 후 수정 버튼을 누르면 </a:t>
            </a:r>
            <a:endParaRPr kumimoji="1" lang="en-US" altLang="ko-KR" sz="1200" dirty="0"/>
          </a:p>
          <a:p>
            <a:r>
              <a:rPr kumimoji="1" lang="ko-KR" altLang="en-US" sz="1200" dirty="0"/>
              <a:t>다시 </a:t>
            </a:r>
            <a:r>
              <a:rPr kumimoji="1" lang="ko-KR" altLang="en-US" sz="1200" dirty="0" err="1"/>
              <a:t>모달창에</a:t>
            </a:r>
            <a:r>
              <a:rPr kumimoji="1" lang="ko-KR" altLang="en-US" sz="1200" dirty="0"/>
              <a:t> 값을 받아와서 </a:t>
            </a:r>
            <a:endParaRPr kumimoji="1" lang="en-US" altLang="ko-KR" sz="1200" dirty="0"/>
          </a:p>
          <a:p>
            <a:r>
              <a:rPr kumimoji="1" lang="ko-KR" altLang="en-US" sz="1200" dirty="0"/>
              <a:t>수정처리 할 수 있도록 합니다</a:t>
            </a:r>
            <a:r>
              <a:rPr kumimoji="1" lang="en-US" altLang="ko-KR" sz="1200" dirty="0"/>
              <a:t>.</a:t>
            </a:r>
            <a:r>
              <a:rPr kumimoji="1" lang="ko-KR" altLang="en-US" sz="1200" dirty="0"/>
              <a:t> </a:t>
            </a:r>
            <a:endParaRPr kumimoji="1" lang="en-US" altLang="ko-KR" sz="1200" dirty="0"/>
          </a:p>
          <a:p>
            <a:r>
              <a:rPr kumimoji="1" lang="en-US" altLang="ko-KR" sz="1200" dirty="0"/>
              <a:t>Ajax</a:t>
            </a:r>
            <a:r>
              <a:rPr kumimoji="1" lang="ko-KR" altLang="en-US" sz="1200" dirty="0"/>
              <a:t>를 통해 처리하여 </a:t>
            </a:r>
            <a:endParaRPr kumimoji="1" lang="en-US" altLang="ko-KR" sz="1200" dirty="0"/>
          </a:p>
          <a:p>
            <a:r>
              <a:rPr kumimoji="1" lang="en-US" altLang="ko-KR" sz="1200" dirty="0" err="1"/>
              <a:t>updateSub</a:t>
            </a:r>
            <a:r>
              <a:rPr kumimoji="1" lang="ko-KR" altLang="en-US" sz="1200" dirty="0"/>
              <a:t> </a:t>
            </a:r>
            <a:r>
              <a:rPr kumimoji="1" lang="en-US" altLang="ko-KR" sz="1200" dirty="0"/>
              <a:t>controller</a:t>
            </a:r>
            <a:r>
              <a:rPr kumimoji="1" lang="ko-KR" altLang="en-US" sz="1200" dirty="0"/>
              <a:t>에 넘겨준 후 </a:t>
            </a:r>
            <a:endParaRPr kumimoji="1" lang="en-US" altLang="ko-KR" sz="1200" dirty="0"/>
          </a:p>
          <a:p>
            <a:r>
              <a:rPr kumimoji="1" lang="ko-KR" altLang="en-US" sz="1200" dirty="0"/>
              <a:t>성공 시 </a:t>
            </a:r>
            <a:r>
              <a:rPr kumimoji="1" lang="ko-KR" altLang="en-US" sz="1200" dirty="0" err="1"/>
              <a:t>모달창을</a:t>
            </a:r>
            <a:r>
              <a:rPr kumimoji="1" lang="ko-KR" altLang="en-US" sz="1200" dirty="0"/>
              <a:t> 닫고 </a:t>
            </a:r>
            <a:endParaRPr kumimoji="1" lang="en-US" altLang="ko-KR" sz="1200" dirty="0"/>
          </a:p>
          <a:p>
            <a:r>
              <a:rPr kumimoji="1" lang="en-US" altLang="ko-KR" sz="1200" dirty="0"/>
              <a:t>.load()</a:t>
            </a:r>
            <a:r>
              <a:rPr kumimoji="1" lang="ko-KR" altLang="en-US" sz="1200" dirty="0"/>
              <a:t>를 통해 </a:t>
            </a:r>
            <a:endParaRPr kumimoji="1" lang="en-US" altLang="ko-KR" sz="1200" dirty="0"/>
          </a:p>
          <a:p>
            <a:r>
              <a:rPr kumimoji="1" lang="ko-KR" altLang="en-US" sz="1200" dirty="0"/>
              <a:t>다시 </a:t>
            </a:r>
            <a:r>
              <a:rPr kumimoji="1" lang="ko-KR" altLang="en-US" sz="1200" dirty="0" err="1"/>
              <a:t>서브태스크</a:t>
            </a:r>
            <a:r>
              <a:rPr kumimoji="1" lang="ko-KR" altLang="en-US" sz="1200" dirty="0"/>
              <a:t> 리스트정보를 출력합니다</a:t>
            </a:r>
            <a:r>
              <a:rPr kumimoji="1" lang="en-US" altLang="ko-KR" sz="1200" dirty="0"/>
              <a:t>.</a:t>
            </a:r>
            <a:r>
              <a:rPr kumimoji="1" lang="ko-KR" altLang="en-US" sz="1200" dirty="0"/>
              <a:t> </a:t>
            </a:r>
            <a:endParaRPr kumimoji="1" lang="en-US" altLang="ko-KR" sz="1200" dirty="0"/>
          </a:p>
          <a:p>
            <a:r>
              <a:rPr kumimoji="1" lang="ko-KR" altLang="en-US" sz="1200" dirty="0"/>
              <a:t>삭제도 수정과 같이 처리합니다</a:t>
            </a:r>
            <a:r>
              <a:rPr kumimoji="1" lang="en-US" altLang="ko-KR" sz="1200" dirty="0"/>
              <a:t>.</a:t>
            </a:r>
            <a:r>
              <a:rPr kumimoji="1" lang="ko-KR" altLang="en-US" sz="1200" dirty="0"/>
              <a:t> </a:t>
            </a:r>
            <a:endParaRPr kumimoji="1" lang="en-US" altLang="ko-KR" sz="1200" dirty="0"/>
          </a:p>
          <a:p>
            <a:r>
              <a:rPr kumimoji="1" lang="ko-KR" altLang="en-US" sz="1200" dirty="0"/>
              <a:t>이번에는 </a:t>
            </a:r>
            <a:r>
              <a:rPr kumimoji="1" lang="en-US" altLang="ko-KR" sz="1200" dirty="0" err="1"/>
              <a:t>task_no</a:t>
            </a:r>
            <a:r>
              <a:rPr kumimoji="1" lang="ko-KR" altLang="en-US" sz="1200" dirty="0"/>
              <a:t>만 필요하므로 </a:t>
            </a:r>
            <a:endParaRPr kumimoji="1" lang="en-US" altLang="ko-KR" sz="1200" dirty="0"/>
          </a:p>
          <a:p>
            <a:r>
              <a:rPr kumimoji="1" lang="en-US" altLang="ko-KR" sz="1200" dirty="0" err="1"/>
              <a:t>Task_no</a:t>
            </a:r>
            <a:r>
              <a:rPr kumimoji="1" lang="ko-KR" altLang="en-US" sz="1200" dirty="0"/>
              <a:t>만 받아와서 </a:t>
            </a:r>
            <a:endParaRPr kumimoji="1" lang="en-US" altLang="ko-KR" sz="1200" dirty="0"/>
          </a:p>
          <a:p>
            <a:r>
              <a:rPr kumimoji="1" lang="ko-KR" altLang="en-US" sz="1200" dirty="0"/>
              <a:t>파라미터로 넘겨주고 </a:t>
            </a:r>
            <a:endParaRPr kumimoji="1" lang="en-US" altLang="ko-KR" sz="1200" dirty="0"/>
          </a:p>
          <a:p>
            <a:r>
              <a:rPr kumimoji="1" lang="en-US" altLang="ko-KR" sz="1200" dirty="0"/>
              <a:t>Ajax</a:t>
            </a:r>
            <a:r>
              <a:rPr kumimoji="1" lang="ko-KR" altLang="en-US" sz="1200" dirty="0"/>
              <a:t>로 삭제처리를 합니다</a:t>
            </a:r>
            <a:r>
              <a:rPr kumimoji="1" lang="en-US" altLang="ko-KR" sz="1200" dirty="0"/>
              <a:t>.</a:t>
            </a:r>
            <a:r>
              <a:rPr kumimoji="1" lang="ko-KR" altLang="en-US" sz="1200" dirty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274BD-53C5-40DC-9A2C-79DF4A2853D9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37238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sz="1200" dirty="0" err="1"/>
              <a:t>Task_no</a:t>
            </a:r>
            <a:r>
              <a:rPr kumimoji="1" lang="ko-KR" altLang="en-US" sz="1200" dirty="0"/>
              <a:t>를 파라미터로 받아서 </a:t>
            </a:r>
            <a:endParaRPr kumimoji="1" lang="en-US" altLang="ko-KR" sz="1200" dirty="0"/>
          </a:p>
          <a:p>
            <a:r>
              <a:rPr kumimoji="1" lang="ko-KR" altLang="en-US" sz="1200" dirty="0"/>
              <a:t>각 태스크에 해당하는 </a:t>
            </a:r>
            <a:r>
              <a:rPr kumimoji="1" lang="ko-KR" altLang="en-US" sz="1200" dirty="0" err="1"/>
              <a:t>커멘트리스트를</a:t>
            </a:r>
            <a:r>
              <a:rPr kumimoji="1" lang="ko-KR" altLang="en-US" sz="1200" dirty="0"/>
              <a:t> 출력하는</a:t>
            </a:r>
            <a:endParaRPr kumimoji="1" lang="en-US" altLang="ko-KR" sz="1200" dirty="0"/>
          </a:p>
          <a:p>
            <a:r>
              <a:rPr kumimoji="1" lang="en-US" altLang="ko-KR" sz="1200" dirty="0"/>
              <a:t>Mapper</a:t>
            </a:r>
            <a:r>
              <a:rPr kumimoji="1" lang="ko-KR" altLang="en-US" sz="1200" dirty="0"/>
              <a:t>를</a:t>
            </a:r>
            <a:r>
              <a:rPr kumimoji="1" lang="en-US" altLang="ko-KR" sz="1200" dirty="0"/>
              <a:t> </a:t>
            </a:r>
            <a:r>
              <a:rPr kumimoji="1" lang="ko-KR" altLang="en-US" sz="1200" dirty="0"/>
              <a:t> 작성합니다</a:t>
            </a:r>
            <a:r>
              <a:rPr kumimoji="1" lang="en-US" altLang="ko-KR" sz="1200" dirty="0"/>
              <a:t>.</a:t>
            </a:r>
            <a:r>
              <a:rPr kumimoji="1" lang="ko-KR" altLang="en-US" sz="1200" dirty="0"/>
              <a:t> </a:t>
            </a:r>
            <a:endParaRPr kumimoji="1" lang="en-US" altLang="ko-KR" sz="1200" dirty="0"/>
          </a:p>
          <a:p>
            <a:endParaRPr kumimoji="1" lang="en-US" altLang="ko-KR" sz="1200" dirty="0"/>
          </a:p>
          <a:p>
            <a:r>
              <a:rPr kumimoji="1" lang="en-US" altLang="ko-KR" sz="1200" dirty="0"/>
              <a:t>Comment </a:t>
            </a:r>
            <a:r>
              <a:rPr kumimoji="1" lang="ko-KR" altLang="en-US" sz="1200" dirty="0"/>
              <a:t>객체를 파라미터로 받아서 </a:t>
            </a:r>
            <a:endParaRPr kumimoji="1" lang="en-US" altLang="ko-KR" sz="1200" dirty="0"/>
          </a:p>
          <a:p>
            <a:r>
              <a:rPr kumimoji="1" lang="en-US" altLang="ko-KR" sz="1200" dirty="0"/>
              <a:t>Insert</a:t>
            </a:r>
            <a:r>
              <a:rPr kumimoji="1" lang="ko-KR" altLang="en-US" sz="1200" dirty="0"/>
              <a:t>를 수행하는 </a:t>
            </a:r>
            <a:r>
              <a:rPr kumimoji="1" lang="en-US" altLang="ko-KR" sz="1200" dirty="0"/>
              <a:t>mapper</a:t>
            </a:r>
            <a:r>
              <a:rPr kumimoji="1" lang="ko-KR" altLang="en-US" sz="1200" dirty="0"/>
              <a:t>를 작성합니다</a:t>
            </a:r>
            <a:r>
              <a:rPr kumimoji="1" lang="en-US" altLang="ko-KR" sz="1200" dirty="0"/>
              <a:t>.</a:t>
            </a:r>
            <a:r>
              <a:rPr kumimoji="1" lang="ko-KR" altLang="en-US" sz="1200" dirty="0"/>
              <a:t> </a:t>
            </a:r>
            <a:endParaRPr kumimoji="1" lang="en-US" altLang="ko-KR" sz="1200" dirty="0"/>
          </a:p>
          <a:p>
            <a:r>
              <a:rPr kumimoji="1" lang="ko-KR" altLang="en-US" sz="1200" dirty="0"/>
              <a:t>등록일은 </a:t>
            </a:r>
            <a:r>
              <a:rPr kumimoji="1" lang="en-US" altLang="ko-KR" sz="1200" dirty="0" err="1"/>
              <a:t>sysdate</a:t>
            </a:r>
            <a:r>
              <a:rPr kumimoji="1" lang="ko-KR" altLang="en-US" sz="1200" dirty="0"/>
              <a:t>로 </a:t>
            </a:r>
            <a:r>
              <a:rPr kumimoji="1" lang="en-US" altLang="ko-KR" sz="1200" dirty="0"/>
              <a:t>insert </a:t>
            </a:r>
            <a:r>
              <a:rPr kumimoji="1" lang="ko-KR" altLang="en-US" sz="1200" dirty="0"/>
              <a:t>합니다</a:t>
            </a:r>
            <a:r>
              <a:rPr kumimoji="1" lang="en-US" altLang="ko-KR" sz="1200" dirty="0"/>
              <a:t>.</a:t>
            </a:r>
            <a:r>
              <a:rPr kumimoji="1" lang="ko-KR" altLang="en-US" sz="1200" dirty="0"/>
              <a:t> </a:t>
            </a:r>
            <a:endParaRPr kumimoji="1" lang="en-US" altLang="ko-KR" sz="1200" dirty="0"/>
          </a:p>
          <a:p>
            <a:endParaRPr lang="en-US" altLang="ko-KR" dirty="0"/>
          </a:p>
          <a:p>
            <a:r>
              <a:rPr kumimoji="1" lang="ko-KR" altLang="en-US" sz="1200" dirty="0" err="1"/>
              <a:t>커멘트</a:t>
            </a:r>
            <a:r>
              <a:rPr kumimoji="1" lang="ko-KR" altLang="en-US" sz="1200" dirty="0"/>
              <a:t> 리스트를 출력하고</a:t>
            </a:r>
            <a:r>
              <a:rPr kumimoji="1" lang="en-US" altLang="ko-KR" sz="1200" dirty="0"/>
              <a:t>,</a:t>
            </a:r>
            <a:r>
              <a:rPr kumimoji="1" lang="ko-KR" altLang="en-US" sz="1200" dirty="0"/>
              <a:t> </a:t>
            </a:r>
            <a:endParaRPr kumimoji="1" lang="en-US" altLang="ko-KR" sz="1200" dirty="0"/>
          </a:p>
          <a:p>
            <a:r>
              <a:rPr kumimoji="1" lang="en-US" altLang="ko-KR" sz="1200" dirty="0"/>
              <a:t>Insert</a:t>
            </a:r>
            <a:r>
              <a:rPr kumimoji="1" lang="ko-KR" altLang="en-US" sz="1200" dirty="0"/>
              <a:t> 하는 </a:t>
            </a:r>
            <a:r>
              <a:rPr kumimoji="1" lang="en-US" altLang="ko-KR" sz="1200" dirty="0"/>
              <a:t>controller</a:t>
            </a:r>
            <a:r>
              <a:rPr kumimoji="1" lang="ko-KR" altLang="en-US" sz="1200" dirty="0"/>
              <a:t>를 작성합니다</a:t>
            </a:r>
            <a:r>
              <a:rPr kumimoji="1" lang="en-US" altLang="ko-KR" sz="1200" dirty="0"/>
              <a:t>.</a:t>
            </a:r>
            <a:r>
              <a:rPr kumimoji="1" lang="ko-KR" altLang="en-US" sz="1200" dirty="0"/>
              <a:t> </a:t>
            </a:r>
            <a:endParaRPr kumimoji="1" lang="en-US" altLang="ko-KR" sz="1200" dirty="0"/>
          </a:p>
          <a:p>
            <a:r>
              <a:rPr kumimoji="1" lang="en-US" altLang="ko-KR" sz="1200" dirty="0"/>
              <a:t>Insert</a:t>
            </a:r>
            <a:r>
              <a:rPr kumimoji="1" lang="ko-KR" altLang="en-US" sz="1200" dirty="0"/>
              <a:t>는 </a:t>
            </a:r>
            <a:r>
              <a:rPr kumimoji="1" lang="en-US" altLang="ko-KR" sz="1200" dirty="0"/>
              <a:t>ajax</a:t>
            </a:r>
            <a:r>
              <a:rPr kumimoji="1" lang="ko-KR" altLang="en-US" sz="1200" dirty="0"/>
              <a:t>로 처리하므로 </a:t>
            </a:r>
            <a:endParaRPr kumimoji="1" lang="en-US" altLang="ko-KR" sz="1200" dirty="0"/>
          </a:p>
          <a:p>
            <a:r>
              <a:rPr kumimoji="1" lang="en-US" altLang="ko-KR" sz="1200" dirty="0" err="1"/>
              <a:t>pageJsonReport</a:t>
            </a:r>
            <a:r>
              <a:rPr kumimoji="1" lang="ko-KR" altLang="en-US" sz="1200" dirty="0"/>
              <a:t>를 </a:t>
            </a:r>
            <a:r>
              <a:rPr kumimoji="1" lang="ko-KR" altLang="en-US" sz="1200" dirty="0" err="1"/>
              <a:t>리턴합니다</a:t>
            </a:r>
            <a:r>
              <a:rPr kumimoji="1" lang="en-US" altLang="ko-KR" sz="1200" dirty="0"/>
              <a:t>.</a:t>
            </a:r>
            <a:r>
              <a:rPr kumimoji="1" lang="ko-KR" altLang="en-US" sz="1200" dirty="0"/>
              <a:t> </a:t>
            </a:r>
            <a:endParaRPr kumimoji="1" lang="en-US" altLang="ko-KR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274BD-53C5-40DC-9A2C-79DF4A2853D9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66783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dirty="0" err="1"/>
              <a:t>Timeago</a:t>
            </a:r>
            <a:r>
              <a:rPr kumimoji="1" lang="en-US" altLang="ko-KR" sz="1200" dirty="0"/>
              <a:t> </a:t>
            </a:r>
            <a:r>
              <a:rPr kumimoji="1" lang="en-US" altLang="ko-KR" sz="1200" dirty="0" err="1"/>
              <a:t>jquery</a:t>
            </a:r>
            <a:r>
              <a:rPr kumimoji="1" lang="en-US" altLang="ko-KR" sz="1200" dirty="0"/>
              <a:t> plugin</a:t>
            </a:r>
            <a:r>
              <a:rPr kumimoji="1" lang="ko-KR" altLang="en-US" sz="1200" dirty="0"/>
              <a:t> 을 </a:t>
            </a:r>
            <a:r>
              <a:rPr kumimoji="1" lang="en-US" altLang="ko-KR" sz="1200" dirty="0" err="1"/>
              <a:t>cdn</a:t>
            </a:r>
            <a:r>
              <a:rPr kumimoji="1" lang="en-US" altLang="ko-KR" sz="1200" dirty="0"/>
              <a:t> </a:t>
            </a:r>
            <a:r>
              <a:rPr kumimoji="1" lang="ko-KR" altLang="en-US" sz="1200" dirty="0"/>
              <a:t> 방식으로 선언해줍니다</a:t>
            </a:r>
            <a:r>
              <a:rPr kumimoji="1" lang="en-US" altLang="ko-KR" sz="1200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dirty="0"/>
              <a:t>화면이 로딩되었을 </a:t>
            </a:r>
            <a:r>
              <a:rPr kumimoji="1" lang="ko-KR" altLang="en-US" sz="1200" dirty="0" err="1"/>
              <a:t>떄</a:t>
            </a:r>
            <a:r>
              <a:rPr kumimoji="1" lang="ko-KR" altLang="en-US" sz="1200" dirty="0"/>
              <a:t> </a:t>
            </a:r>
            <a:r>
              <a:rPr kumimoji="1" lang="en-US" altLang="ko-KR" sz="1200" dirty="0" err="1"/>
              <a:t>timeago</a:t>
            </a:r>
            <a:r>
              <a:rPr kumimoji="1" lang="ko-KR" altLang="en-US" sz="1200" dirty="0"/>
              <a:t> 함수를 실행하도록 작성합니다</a:t>
            </a:r>
            <a:r>
              <a:rPr kumimoji="1" lang="en-US" altLang="ko-KR" sz="1200" dirty="0"/>
              <a:t>.</a:t>
            </a:r>
          </a:p>
          <a:p>
            <a:r>
              <a:rPr kumimoji="1" lang="en-US" altLang="ko-KR" sz="1200" dirty="0"/>
              <a:t>Class=“</a:t>
            </a:r>
            <a:r>
              <a:rPr kumimoji="1" lang="en-US" altLang="ko-KR" sz="1200" dirty="0" err="1"/>
              <a:t>timeago</a:t>
            </a:r>
            <a:r>
              <a:rPr kumimoji="1" lang="en-US" altLang="ko-KR" sz="1200" dirty="0"/>
              <a:t>” </a:t>
            </a:r>
            <a:r>
              <a:rPr kumimoji="1" lang="ko-KR" altLang="en-US" sz="1200" dirty="0"/>
              <a:t>를 선언하고 </a:t>
            </a:r>
            <a:endParaRPr kumimoji="1" lang="en-US" altLang="ko-KR" sz="1200" dirty="0"/>
          </a:p>
          <a:p>
            <a:r>
              <a:rPr kumimoji="1" lang="en-US" altLang="ko-KR" sz="1200" dirty="0"/>
              <a:t>Datetime</a:t>
            </a:r>
            <a:r>
              <a:rPr kumimoji="1" lang="ko-KR" altLang="en-US" sz="1200" dirty="0"/>
              <a:t>안에 출력할 날짜를 넣어줍니다</a:t>
            </a:r>
            <a:r>
              <a:rPr kumimoji="1" lang="en-US" altLang="ko-KR" sz="1200" dirty="0"/>
              <a:t>.</a:t>
            </a:r>
            <a:r>
              <a:rPr kumimoji="1" lang="ko-KR" altLang="en-US" sz="1200" dirty="0"/>
              <a:t> </a:t>
            </a:r>
            <a:endParaRPr kumimoji="1" lang="en-US" altLang="ko-KR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274BD-53C5-40DC-9A2C-79DF4A2853D9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16006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sz="1200" dirty="0" err="1"/>
              <a:t>커멘트</a:t>
            </a:r>
            <a:r>
              <a:rPr kumimoji="1" lang="ko-KR" altLang="en-US" sz="1200" dirty="0"/>
              <a:t> 작성 버튼 클릭</a:t>
            </a:r>
            <a:r>
              <a:rPr kumimoji="1" lang="en-US" altLang="ko-KR" sz="1200" dirty="0"/>
              <a:t>,</a:t>
            </a:r>
            <a:r>
              <a:rPr kumimoji="1" lang="ko-KR" altLang="en-US" sz="1200" dirty="0"/>
              <a:t> 또는 </a:t>
            </a:r>
            <a:r>
              <a:rPr kumimoji="1" lang="ko-KR" altLang="en-US" sz="1200" dirty="0" err="1"/>
              <a:t>엔터키</a:t>
            </a:r>
            <a:r>
              <a:rPr kumimoji="1" lang="ko-KR" altLang="en-US" sz="1200" dirty="0"/>
              <a:t> 누를 시 에 처리할 수 있도록 </a:t>
            </a:r>
            <a:endParaRPr kumimoji="1" lang="en-US" altLang="ko-KR" sz="1200" dirty="0"/>
          </a:p>
          <a:p>
            <a:r>
              <a:rPr kumimoji="1" lang="en-US" altLang="ko-KR" sz="1200" dirty="0"/>
              <a:t>Keypress </a:t>
            </a:r>
            <a:r>
              <a:rPr kumimoji="1" lang="ko-KR" altLang="en-US" sz="1200" dirty="0"/>
              <a:t>이벤트를 통해서 </a:t>
            </a:r>
            <a:r>
              <a:rPr kumimoji="1" lang="en-US" altLang="ko-KR" sz="1200" dirty="0"/>
              <a:t>ajax</a:t>
            </a:r>
            <a:r>
              <a:rPr kumimoji="1" lang="ko-KR" altLang="en-US" sz="1200" dirty="0"/>
              <a:t> 함수를 호출합니다</a:t>
            </a:r>
            <a:r>
              <a:rPr kumimoji="1" lang="en-US" altLang="ko-KR" sz="1200" dirty="0"/>
              <a:t>.</a:t>
            </a:r>
            <a:r>
              <a:rPr kumimoji="1" lang="ko-KR" altLang="en-US" sz="1200" dirty="0"/>
              <a:t> </a:t>
            </a:r>
            <a:endParaRPr kumimoji="1" lang="en-US" altLang="ko-KR" sz="1200" dirty="0"/>
          </a:p>
          <a:p>
            <a:r>
              <a:rPr kumimoji="1" lang="ko-KR" altLang="en-US" sz="1200" dirty="0" err="1"/>
              <a:t>커멘트</a:t>
            </a:r>
            <a:r>
              <a:rPr kumimoji="1" lang="ko-KR" altLang="en-US" sz="1200" dirty="0"/>
              <a:t> 입력창의 </a:t>
            </a:r>
            <a:r>
              <a:rPr kumimoji="1" lang="en-US" altLang="ko-KR" sz="1200" dirty="0" err="1"/>
              <a:t>val</a:t>
            </a:r>
            <a:r>
              <a:rPr kumimoji="1" lang="ko-KR" altLang="en-US" sz="1200" dirty="0"/>
              <a:t>을 받아와서 </a:t>
            </a:r>
            <a:r>
              <a:rPr kumimoji="1" lang="en-US" altLang="ko-KR" sz="1200" dirty="0"/>
              <a:t>content</a:t>
            </a:r>
            <a:r>
              <a:rPr kumimoji="1" lang="ko-KR" altLang="en-US" sz="1200" dirty="0"/>
              <a:t>로 </a:t>
            </a:r>
            <a:r>
              <a:rPr kumimoji="1" lang="en-US" altLang="ko-KR" sz="1200" dirty="0"/>
              <a:t>,</a:t>
            </a:r>
            <a:r>
              <a:rPr kumimoji="1" lang="ko-KR" altLang="en-US" sz="1200" dirty="0"/>
              <a:t> </a:t>
            </a:r>
            <a:endParaRPr kumimoji="1" lang="en-US" altLang="ko-KR" sz="1200" dirty="0"/>
          </a:p>
          <a:p>
            <a:r>
              <a:rPr kumimoji="1" lang="ko-KR" altLang="en-US" sz="1200" dirty="0" err="1"/>
              <a:t>세션값을</a:t>
            </a:r>
            <a:r>
              <a:rPr kumimoji="1" lang="ko-KR" altLang="en-US" sz="1200" dirty="0"/>
              <a:t> 통해 현재 로그인한 멤버 </a:t>
            </a:r>
            <a:r>
              <a:rPr kumimoji="1" lang="en-US" altLang="ko-KR" sz="1200" dirty="0" err="1"/>
              <a:t>pno</a:t>
            </a:r>
            <a:r>
              <a:rPr kumimoji="1" lang="ko-KR" altLang="en-US" sz="1200" dirty="0"/>
              <a:t>를 받아와서</a:t>
            </a:r>
            <a:endParaRPr kumimoji="1" lang="en-US" altLang="ko-KR" sz="1200" dirty="0"/>
          </a:p>
          <a:p>
            <a:r>
              <a:rPr kumimoji="1" lang="en-US" altLang="ko-KR" sz="1200" dirty="0" err="1"/>
              <a:t>Pno</a:t>
            </a:r>
            <a:r>
              <a:rPr kumimoji="1" lang="ko-KR" altLang="en-US" sz="1200" dirty="0"/>
              <a:t>로 </a:t>
            </a:r>
            <a:r>
              <a:rPr kumimoji="1" lang="en-US" altLang="ko-KR" sz="1200" dirty="0"/>
              <a:t>,</a:t>
            </a:r>
          </a:p>
          <a:p>
            <a:r>
              <a:rPr kumimoji="1" lang="ko-KR" altLang="en-US" sz="1200" dirty="0"/>
              <a:t>현재 </a:t>
            </a:r>
            <a:r>
              <a:rPr kumimoji="1" lang="en-US" altLang="ko-KR" sz="1200" dirty="0" err="1"/>
              <a:t>task_no</a:t>
            </a:r>
            <a:r>
              <a:rPr kumimoji="1" lang="ko-KR" altLang="en-US" sz="1200" dirty="0"/>
              <a:t>를 받아와서 </a:t>
            </a:r>
            <a:r>
              <a:rPr kumimoji="1" lang="en-US" altLang="ko-KR" sz="1200" dirty="0" err="1"/>
              <a:t>task_no</a:t>
            </a:r>
            <a:r>
              <a:rPr kumimoji="1" lang="ko-KR" altLang="en-US" sz="1200" dirty="0"/>
              <a:t>로 각 매핑하여 </a:t>
            </a:r>
            <a:endParaRPr kumimoji="1" lang="en-US" altLang="ko-KR" sz="1200" dirty="0"/>
          </a:p>
          <a:p>
            <a:r>
              <a:rPr kumimoji="1" lang="en-US" altLang="ko-KR" sz="1200" dirty="0"/>
              <a:t>Insert</a:t>
            </a:r>
            <a:r>
              <a:rPr kumimoji="1" lang="ko-KR" altLang="en-US" sz="1200" dirty="0"/>
              <a:t> 파라미터로 넘겨주어 </a:t>
            </a:r>
            <a:endParaRPr kumimoji="1" lang="en-US" altLang="ko-KR" sz="1200" dirty="0"/>
          </a:p>
          <a:p>
            <a:r>
              <a:rPr kumimoji="1" lang="en-US" altLang="ko-KR" sz="1200" dirty="0"/>
              <a:t>Ajax </a:t>
            </a:r>
            <a:r>
              <a:rPr kumimoji="1" lang="ko-KR" altLang="en-US" sz="1200" dirty="0"/>
              <a:t>처리 합니다</a:t>
            </a:r>
            <a:r>
              <a:rPr kumimoji="1" lang="en-US" altLang="ko-KR" sz="1200" dirty="0"/>
              <a:t>.</a:t>
            </a:r>
            <a:r>
              <a:rPr kumimoji="1" lang="ko-KR" altLang="en-US" sz="1200" dirty="0"/>
              <a:t>  </a:t>
            </a:r>
            <a:endParaRPr kumimoji="1" lang="en-US" altLang="ko-KR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274BD-53C5-40DC-9A2C-79DF4A2853D9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04440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sz="1200" dirty="0" err="1"/>
              <a:t>Task_no</a:t>
            </a:r>
            <a:r>
              <a:rPr kumimoji="1" lang="ko-KR" altLang="en-US" sz="1200" dirty="0"/>
              <a:t>를 파라미터로 받아서 </a:t>
            </a:r>
            <a:endParaRPr kumimoji="1" lang="en-US" altLang="ko-KR" sz="1200" dirty="0"/>
          </a:p>
          <a:p>
            <a:r>
              <a:rPr kumimoji="1" lang="ko-KR" altLang="en-US" sz="1200" dirty="0"/>
              <a:t>각 태스크에 해당하는 </a:t>
            </a:r>
            <a:r>
              <a:rPr kumimoji="1" lang="ko-KR" altLang="en-US" sz="1200" dirty="0" err="1"/>
              <a:t>커멘트리스트를</a:t>
            </a:r>
            <a:r>
              <a:rPr kumimoji="1" lang="ko-KR" altLang="en-US" sz="1200" dirty="0"/>
              <a:t> 출력하는</a:t>
            </a:r>
            <a:endParaRPr kumimoji="1" lang="en-US" altLang="ko-KR" sz="1200" dirty="0"/>
          </a:p>
          <a:p>
            <a:r>
              <a:rPr kumimoji="1" lang="en-US" altLang="ko-KR" sz="1200" dirty="0"/>
              <a:t>Mapper</a:t>
            </a:r>
            <a:r>
              <a:rPr kumimoji="1" lang="ko-KR" altLang="en-US" sz="1200" dirty="0"/>
              <a:t>를</a:t>
            </a:r>
            <a:r>
              <a:rPr kumimoji="1" lang="en-US" altLang="ko-KR" sz="1200" dirty="0"/>
              <a:t> </a:t>
            </a:r>
            <a:r>
              <a:rPr kumimoji="1" lang="ko-KR" altLang="en-US" sz="1200" dirty="0"/>
              <a:t> 작성합니다</a:t>
            </a:r>
            <a:r>
              <a:rPr kumimoji="1" lang="en-US" altLang="ko-KR" sz="1200" dirty="0"/>
              <a:t>.</a:t>
            </a:r>
            <a:r>
              <a:rPr kumimoji="1" lang="ko-KR" altLang="en-US" sz="1200" dirty="0"/>
              <a:t> </a:t>
            </a:r>
            <a:endParaRPr kumimoji="1" lang="en-US" altLang="ko-KR" sz="1200" dirty="0"/>
          </a:p>
          <a:p>
            <a:endParaRPr kumimoji="1" lang="en-US" altLang="ko-KR" sz="1200" dirty="0"/>
          </a:p>
          <a:p>
            <a:r>
              <a:rPr kumimoji="1" lang="en-US" altLang="ko-KR" sz="1200" dirty="0"/>
              <a:t>Comment </a:t>
            </a:r>
            <a:r>
              <a:rPr kumimoji="1" lang="ko-KR" altLang="en-US" sz="1200" dirty="0"/>
              <a:t>객체를 파라미터로 받아서 </a:t>
            </a:r>
            <a:endParaRPr kumimoji="1" lang="en-US" altLang="ko-KR" sz="1200" dirty="0"/>
          </a:p>
          <a:p>
            <a:r>
              <a:rPr kumimoji="1" lang="en-US" altLang="ko-KR" sz="1200" dirty="0"/>
              <a:t>Insert</a:t>
            </a:r>
            <a:r>
              <a:rPr kumimoji="1" lang="ko-KR" altLang="en-US" sz="1200" dirty="0"/>
              <a:t>를 수행하는 </a:t>
            </a:r>
            <a:r>
              <a:rPr kumimoji="1" lang="en-US" altLang="ko-KR" sz="1200" dirty="0"/>
              <a:t>mapper</a:t>
            </a:r>
            <a:r>
              <a:rPr kumimoji="1" lang="ko-KR" altLang="en-US" sz="1200" dirty="0"/>
              <a:t>를 작성합니다</a:t>
            </a:r>
            <a:r>
              <a:rPr kumimoji="1" lang="en-US" altLang="ko-KR" sz="1200" dirty="0"/>
              <a:t>.</a:t>
            </a:r>
            <a:r>
              <a:rPr kumimoji="1" lang="ko-KR" altLang="en-US" sz="1200" dirty="0"/>
              <a:t> </a:t>
            </a:r>
            <a:endParaRPr kumimoji="1" lang="en-US" altLang="ko-KR" sz="1200" dirty="0"/>
          </a:p>
          <a:p>
            <a:r>
              <a:rPr kumimoji="1" lang="ko-KR" altLang="en-US" sz="1200" dirty="0"/>
              <a:t>등록일은 </a:t>
            </a:r>
            <a:r>
              <a:rPr kumimoji="1" lang="en-US" altLang="ko-KR" sz="1200" dirty="0" err="1"/>
              <a:t>sysdate</a:t>
            </a:r>
            <a:r>
              <a:rPr kumimoji="1" lang="ko-KR" altLang="en-US" sz="1200" dirty="0"/>
              <a:t>로 </a:t>
            </a:r>
            <a:r>
              <a:rPr kumimoji="1" lang="en-US" altLang="ko-KR" sz="1200" dirty="0"/>
              <a:t>insert </a:t>
            </a:r>
            <a:r>
              <a:rPr kumimoji="1" lang="ko-KR" altLang="en-US" sz="1200" dirty="0"/>
              <a:t>합니다</a:t>
            </a:r>
            <a:r>
              <a:rPr kumimoji="1" lang="en-US" altLang="ko-KR" sz="1200" dirty="0"/>
              <a:t>.</a:t>
            </a:r>
            <a:r>
              <a:rPr kumimoji="1" lang="ko-KR" altLang="en-US" sz="1200" dirty="0"/>
              <a:t> </a:t>
            </a:r>
            <a:endParaRPr kumimoji="1" lang="en-US" altLang="ko-KR" sz="1200" dirty="0"/>
          </a:p>
          <a:p>
            <a:endParaRPr lang="en-US" altLang="ko-KR" dirty="0"/>
          </a:p>
          <a:p>
            <a:r>
              <a:rPr kumimoji="1" lang="ko-KR" altLang="en-US" sz="1200" dirty="0" err="1"/>
              <a:t>커멘트</a:t>
            </a:r>
            <a:r>
              <a:rPr kumimoji="1" lang="ko-KR" altLang="en-US" sz="1200" dirty="0"/>
              <a:t> 리스트를 출력하고</a:t>
            </a:r>
            <a:r>
              <a:rPr kumimoji="1" lang="en-US" altLang="ko-KR" sz="1200" dirty="0"/>
              <a:t>,</a:t>
            </a:r>
            <a:r>
              <a:rPr kumimoji="1" lang="ko-KR" altLang="en-US" sz="1200" dirty="0"/>
              <a:t> </a:t>
            </a:r>
            <a:endParaRPr kumimoji="1" lang="en-US" altLang="ko-KR" sz="1200" dirty="0"/>
          </a:p>
          <a:p>
            <a:r>
              <a:rPr kumimoji="1" lang="en-US" altLang="ko-KR" sz="1200" dirty="0"/>
              <a:t>Insert</a:t>
            </a:r>
            <a:r>
              <a:rPr kumimoji="1" lang="ko-KR" altLang="en-US" sz="1200" dirty="0"/>
              <a:t> 하는 </a:t>
            </a:r>
            <a:r>
              <a:rPr kumimoji="1" lang="en-US" altLang="ko-KR" sz="1200" dirty="0"/>
              <a:t>controller</a:t>
            </a:r>
            <a:r>
              <a:rPr kumimoji="1" lang="ko-KR" altLang="en-US" sz="1200" dirty="0"/>
              <a:t>를 작성합니다</a:t>
            </a:r>
            <a:r>
              <a:rPr kumimoji="1" lang="en-US" altLang="ko-KR" sz="1200" dirty="0"/>
              <a:t>.</a:t>
            </a:r>
            <a:r>
              <a:rPr kumimoji="1" lang="ko-KR" altLang="en-US" sz="1200" dirty="0"/>
              <a:t> </a:t>
            </a:r>
            <a:endParaRPr kumimoji="1" lang="en-US" altLang="ko-KR" sz="1200" dirty="0"/>
          </a:p>
          <a:p>
            <a:r>
              <a:rPr kumimoji="1" lang="en-US" altLang="ko-KR" sz="1200" dirty="0"/>
              <a:t>Insert</a:t>
            </a:r>
            <a:r>
              <a:rPr kumimoji="1" lang="ko-KR" altLang="en-US" sz="1200" dirty="0"/>
              <a:t>는 </a:t>
            </a:r>
            <a:r>
              <a:rPr kumimoji="1" lang="en-US" altLang="ko-KR" sz="1200" dirty="0"/>
              <a:t>ajax</a:t>
            </a:r>
            <a:r>
              <a:rPr kumimoji="1" lang="ko-KR" altLang="en-US" sz="1200" dirty="0"/>
              <a:t>로 처리하므로 </a:t>
            </a:r>
            <a:endParaRPr kumimoji="1" lang="en-US" altLang="ko-KR" sz="1200" dirty="0"/>
          </a:p>
          <a:p>
            <a:r>
              <a:rPr kumimoji="1" lang="en-US" altLang="ko-KR" sz="1200" dirty="0" err="1"/>
              <a:t>pageJsonReport</a:t>
            </a:r>
            <a:r>
              <a:rPr kumimoji="1" lang="ko-KR" altLang="en-US" sz="1200" dirty="0"/>
              <a:t>를 </a:t>
            </a:r>
            <a:r>
              <a:rPr kumimoji="1" lang="ko-KR" altLang="en-US" sz="1200" dirty="0" err="1"/>
              <a:t>리턴합니다</a:t>
            </a:r>
            <a:r>
              <a:rPr kumimoji="1" lang="en-US" altLang="ko-KR" sz="1200" dirty="0"/>
              <a:t>.</a:t>
            </a:r>
            <a:r>
              <a:rPr kumimoji="1" lang="ko-KR" altLang="en-US" sz="1200" dirty="0"/>
              <a:t> </a:t>
            </a:r>
            <a:endParaRPr kumimoji="1" lang="en-US" altLang="ko-KR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274BD-53C5-40DC-9A2C-79DF4A2853D9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56861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sz="1200" dirty="0" err="1"/>
              <a:t>Task_no</a:t>
            </a:r>
            <a:r>
              <a:rPr kumimoji="1" lang="ko-KR" altLang="en-US" sz="1200" dirty="0"/>
              <a:t>를 파라미터로 받아서</a:t>
            </a:r>
            <a:endParaRPr kumimoji="1" lang="en-US" altLang="ko-KR" sz="1200" dirty="0"/>
          </a:p>
          <a:p>
            <a:r>
              <a:rPr kumimoji="1" lang="ko-KR" altLang="en-US" sz="1200" dirty="0"/>
              <a:t>태스크 상태를 완료</a:t>
            </a:r>
            <a:r>
              <a:rPr kumimoji="1" lang="en-US" altLang="ko-KR" sz="1200" dirty="0"/>
              <a:t>,</a:t>
            </a:r>
            <a:r>
              <a:rPr kumimoji="1" lang="ko-KR" altLang="en-US" sz="1200" dirty="0"/>
              <a:t> 진행으로 업데이트하는 </a:t>
            </a:r>
            <a:endParaRPr kumimoji="1" lang="en-US" altLang="ko-KR" sz="1200" dirty="0"/>
          </a:p>
          <a:p>
            <a:r>
              <a:rPr kumimoji="1" lang="en-US" altLang="ko-KR" sz="1200" dirty="0"/>
              <a:t>mapper</a:t>
            </a:r>
            <a:r>
              <a:rPr kumimoji="1" lang="ko-KR" altLang="en-US" sz="1200" dirty="0"/>
              <a:t>를 각각 작성합니다</a:t>
            </a:r>
            <a:r>
              <a:rPr kumimoji="1" lang="en-US" altLang="ko-KR" sz="1200" dirty="0"/>
              <a:t>.</a:t>
            </a:r>
            <a:r>
              <a:rPr kumimoji="1" lang="ko-KR" altLang="en-US" sz="1200" dirty="0"/>
              <a:t> </a:t>
            </a:r>
            <a:endParaRPr kumimoji="1" lang="en-US" altLang="ko-KR" sz="1200" dirty="0"/>
          </a:p>
          <a:p>
            <a:endParaRPr kumimoji="1" lang="en-US" altLang="ko-KR" sz="1200" dirty="0"/>
          </a:p>
          <a:p>
            <a:r>
              <a:rPr kumimoji="1" lang="en-US" altLang="ko-KR" sz="1200" dirty="0" err="1"/>
              <a:t>Task_no</a:t>
            </a:r>
            <a:r>
              <a:rPr kumimoji="1" lang="ko-KR" altLang="en-US" sz="1200" dirty="0"/>
              <a:t>를 파라미터로 받아서</a:t>
            </a:r>
            <a:endParaRPr kumimoji="1" lang="en-US" altLang="ko-KR" sz="1200" dirty="0"/>
          </a:p>
          <a:p>
            <a:r>
              <a:rPr kumimoji="1" lang="ko-KR" altLang="en-US" sz="1200" dirty="0"/>
              <a:t>태스크 상태를 완료</a:t>
            </a:r>
            <a:r>
              <a:rPr kumimoji="1" lang="en-US" altLang="ko-KR" sz="1200" dirty="0"/>
              <a:t>,</a:t>
            </a:r>
            <a:r>
              <a:rPr kumimoji="1" lang="ko-KR" altLang="en-US" sz="1200" dirty="0"/>
              <a:t> 진행으로 업데이트하는 </a:t>
            </a:r>
            <a:endParaRPr kumimoji="1" lang="en-US" altLang="ko-KR" sz="1200" dirty="0"/>
          </a:p>
          <a:p>
            <a:r>
              <a:rPr kumimoji="1" lang="en-US" altLang="ko-KR" sz="1200" dirty="0"/>
              <a:t>Controller</a:t>
            </a:r>
            <a:r>
              <a:rPr kumimoji="1" lang="ko-KR" altLang="en-US" sz="1200" dirty="0"/>
              <a:t>를 각각 작성합니다</a:t>
            </a:r>
            <a:r>
              <a:rPr kumimoji="1" lang="en-US" altLang="ko-KR" sz="1200" dirty="0"/>
              <a:t>.</a:t>
            </a:r>
            <a:r>
              <a:rPr kumimoji="1" lang="ko-KR" altLang="en-US" sz="1200" dirty="0"/>
              <a:t> </a:t>
            </a:r>
            <a:endParaRPr kumimoji="1" lang="en-US" altLang="ko-KR" sz="1200" dirty="0"/>
          </a:p>
          <a:p>
            <a:r>
              <a:rPr kumimoji="1" lang="en-US" altLang="ko-KR" sz="1200" dirty="0"/>
              <a:t>Ajax </a:t>
            </a:r>
            <a:r>
              <a:rPr kumimoji="1" lang="ko-KR" altLang="en-US" sz="1200" dirty="0"/>
              <a:t>처리를 위해 </a:t>
            </a:r>
            <a:r>
              <a:rPr kumimoji="1" lang="en-US" altLang="ko-KR" sz="1200" dirty="0"/>
              <a:t>json</a:t>
            </a:r>
            <a:r>
              <a:rPr kumimoji="1" lang="ko-KR" altLang="en-US" sz="1200" dirty="0"/>
              <a:t>데이터로 </a:t>
            </a:r>
            <a:r>
              <a:rPr kumimoji="1" lang="ko-KR" altLang="en-US" sz="1200" dirty="0" err="1"/>
              <a:t>리턴합니다</a:t>
            </a:r>
            <a:r>
              <a:rPr kumimoji="1" lang="en-US" altLang="ko-KR" sz="1200" dirty="0"/>
              <a:t>.</a:t>
            </a:r>
            <a:r>
              <a:rPr kumimoji="1" lang="ko-KR" altLang="en-US" sz="1200" dirty="0"/>
              <a:t> </a:t>
            </a:r>
            <a:endParaRPr kumimoji="1" lang="en-US" altLang="ko-KR" sz="1200" dirty="0"/>
          </a:p>
          <a:p>
            <a:endParaRPr kumimoji="1" lang="en-US" altLang="ko-KR" sz="1200" dirty="0"/>
          </a:p>
          <a:p>
            <a:endParaRPr kumimoji="1" lang="en-US" altLang="ko-KR" sz="1200" dirty="0"/>
          </a:p>
          <a:p>
            <a:r>
              <a:rPr kumimoji="1" lang="en-US" altLang="ko-KR" sz="1200" dirty="0"/>
              <a:t>View</a:t>
            </a:r>
            <a:r>
              <a:rPr kumimoji="1" lang="ko-KR" altLang="en-US" sz="1200" dirty="0"/>
              <a:t> 단에서 태스크의 </a:t>
            </a:r>
            <a:r>
              <a:rPr kumimoji="1" lang="en-US" altLang="ko-KR" sz="1200" dirty="0" err="1"/>
              <a:t>task_status</a:t>
            </a:r>
            <a:r>
              <a:rPr kumimoji="1" lang="ko-KR" altLang="en-US" sz="1200" dirty="0"/>
              <a:t>가 완료일 경우 </a:t>
            </a:r>
            <a:endParaRPr kumimoji="1" lang="en-US" altLang="ko-KR" sz="1200" dirty="0"/>
          </a:p>
          <a:p>
            <a:r>
              <a:rPr kumimoji="1" lang="ko-KR" altLang="en-US" sz="1200" dirty="0"/>
              <a:t>체크박스에 체크되도록 설정합니다</a:t>
            </a:r>
            <a:r>
              <a:rPr kumimoji="1" lang="en-US" altLang="ko-KR" sz="1200" dirty="0"/>
              <a:t>.</a:t>
            </a:r>
            <a:r>
              <a:rPr kumimoji="1" lang="ko-KR" altLang="en-US" sz="1200" dirty="0"/>
              <a:t>   </a:t>
            </a:r>
            <a:endParaRPr kumimoji="1" lang="en-US" altLang="ko-KR" sz="1200" dirty="0"/>
          </a:p>
          <a:p>
            <a:endParaRPr kumimoji="1" lang="en-US" altLang="ko-KR" sz="1200" dirty="0"/>
          </a:p>
          <a:p>
            <a:endParaRPr kumimoji="1" lang="en-US" altLang="ko-KR" sz="1200" dirty="0"/>
          </a:p>
          <a:p>
            <a:r>
              <a:rPr kumimoji="1" lang="ko-KR" altLang="en-US" sz="1200" dirty="0" err="1"/>
              <a:t>서브태스크리스트에서</a:t>
            </a:r>
            <a:r>
              <a:rPr kumimoji="1" lang="ko-KR" altLang="en-US" sz="1200" dirty="0"/>
              <a:t>  체크박스 선택 시 </a:t>
            </a:r>
            <a:endParaRPr kumimoji="1" lang="en-US" altLang="ko-KR" sz="1200" dirty="0"/>
          </a:p>
          <a:p>
            <a:r>
              <a:rPr kumimoji="1" lang="ko-KR" altLang="en-US" sz="1200" dirty="0"/>
              <a:t>각 태스크의 </a:t>
            </a:r>
            <a:r>
              <a:rPr kumimoji="1" lang="en-US" altLang="ko-KR" sz="1200" dirty="0" err="1"/>
              <a:t>task_no</a:t>
            </a:r>
            <a:r>
              <a:rPr kumimoji="1" lang="ko-KR" altLang="en-US" sz="1200" dirty="0"/>
              <a:t>와 </a:t>
            </a:r>
            <a:r>
              <a:rPr kumimoji="1" lang="en-US" altLang="ko-KR" sz="1200" dirty="0" err="1"/>
              <a:t>task_status</a:t>
            </a:r>
            <a:r>
              <a:rPr kumimoji="1" lang="ko-KR" altLang="en-US" sz="1200" dirty="0"/>
              <a:t>를  받아옵니다</a:t>
            </a:r>
            <a:r>
              <a:rPr kumimoji="1" lang="en-US" altLang="ko-KR" sz="1200" dirty="0"/>
              <a:t>.</a:t>
            </a:r>
            <a:r>
              <a:rPr kumimoji="1" lang="ko-KR" altLang="en-US" sz="1200" dirty="0"/>
              <a:t> </a:t>
            </a:r>
            <a:endParaRPr kumimoji="1" lang="en-US" altLang="ko-KR" sz="1200" dirty="0"/>
          </a:p>
          <a:p>
            <a:r>
              <a:rPr kumimoji="1" lang="ko-KR" altLang="en-US" sz="1200" dirty="0"/>
              <a:t>현재 </a:t>
            </a:r>
            <a:r>
              <a:rPr kumimoji="1" lang="en-US" altLang="ko-KR" sz="1200" dirty="0" err="1"/>
              <a:t>task_status</a:t>
            </a:r>
            <a:r>
              <a:rPr kumimoji="1" lang="ko-KR" altLang="en-US" sz="1200" dirty="0"/>
              <a:t>가 완료일 경우 </a:t>
            </a:r>
            <a:endParaRPr kumimoji="1" lang="en-US" altLang="ko-KR" sz="1200" dirty="0"/>
          </a:p>
          <a:p>
            <a:r>
              <a:rPr kumimoji="1" lang="en-US" altLang="ko-KR" sz="1200" dirty="0" err="1"/>
              <a:t>Url</a:t>
            </a:r>
            <a:r>
              <a:rPr kumimoji="1" lang="ko-KR" altLang="en-US" sz="1200" dirty="0"/>
              <a:t>로 진행으로 업데이트 하는 </a:t>
            </a:r>
            <a:r>
              <a:rPr kumimoji="1" lang="en-US" altLang="ko-KR" sz="1200" dirty="0"/>
              <a:t>controller</a:t>
            </a:r>
            <a:r>
              <a:rPr kumimoji="1" lang="ko-KR" altLang="en-US" sz="1200" dirty="0"/>
              <a:t> </a:t>
            </a:r>
            <a:r>
              <a:rPr kumimoji="1" lang="en-US" altLang="ko-KR" sz="1200" dirty="0" err="1"/>
              <a:t>url</a:t>
            </a:r>
            <a:r>
              <a:rPr kumimoji="1" lang="ko-KR" altLang="en-US" sz="1200" dirty="0"/>
              <a:t> 지정합니다</a:t>
            </a:r>
            <a:r>
              <a:rPr kumimoji="1" lang="en-US" altLang="ko-KR" sz="1200" dirty="0"/>
              <a:t>.</a:t>
            </a:r>
            <a:r>
              <a:rPr kumimoji="1" lang="ko-KR" altLang="en-US" sz="1200" dirty="0"/>
              <a:t> </a:t>
            </a:r>
            <a:endParaRPr kumimoji="1" lang="en-US" altLang="ko-KR" sz="1200" dirty="0"/>
          </a:p>
          <a:p>
            <a:r>
              <a:rPr kumimoji="1" lang="ko-KR" altLang="en-US" sz="1200" dirty="0"/>
              <a:t>현재 </a:t>
            </a:r>
            <a:r>
              <a:rPr kumimoji="1" lang="en-US" altLang="ko-KR" sz="1200" dirty="0" err="1"/>
              <a:t>task_status</a:t>
            </a:r>
            <a:r>
              <a:rPr kumimoji="1" lang="ko-KR" altLang="en-US" sz="1200" dirty="0"/>
              <a:t>가 진행일 경우 </a:t>
            </a:r>
            <a:endParaRPr kumimoji="1" lang="en-US" altLang="ko-KR" sz="1200" dirty="0"/>
          </a:p>
          <a:p>
            <a:r>
              <a:rPr kumimoji="1" lang="en-US" altLang="ko-KR" sz="1200" dirty="0" err="1"/>
              <a:t>Url</a:t>
            </a:r>
            <a:r>
              <a:rPr kumimoji="1" lang="ko-KR" altLang="en-US" sz="1200" dirty="0"/>
              <a:t>로 완료로 업데이트 하는 </a:t>
            </a:r>
            <a:r>
              <a:rPr kumimoji="1" lang="en-US" altLang="ko-KR" sz="1200" dirty="0"/>
              <a:t>controller </a:t>
            </a:r>
            <a:r>
              <a:rPr kumimoji="1" lang="en-US" altLang="ko-KR" sz="1200" dirty="0" err="1"/>
              <a:t>url</a:t>
            </a:r>
            <a:r>
              <a:rPr kumimoji="1" lang="ko-KR" altLang="en-US" sz="1200" dirty="0"/>
              <a:t>을 지정합니다</a:t>
            </a:r>
            <a:r>
              <a:rPr kumimoji="1" lang="en-US" altLang="ko-KR" sz="1200" dirty="0"/>
              <a:t>.</a:t>
            </a:r>
            <a:r>
              <a:rPr kumimoji="1" lang="ko-KR" altLang="en-US" sz="1200" dirty="0"/>
              <a:t> </a:t>
            </a:r>
            <a:endParaRPr kumimoji="1" lang="en-US" altLang="ko-KR" sz="1200" dirty="0"/>
          </a:p>
          <a:p>
            <a:r>
              <a:rPr kumimoji="1" lang="en-US" altLang="ko-KR" sz="1200" dirty="0"/>
              <a:t>Ajax</a:t>
            </a:r>
            <a:r>
              <a:rPr kumimoji="1" lang="ko-KR" altLang="en-US" sz="1200" dirty="0"/>
              <a:t> 처리 하여 상태를 업데이트 합니다</a:t>
            </a:r>
            <a:r>
              <a:rPr kumimoji="1" lang="en-US" altLang="ko-KR" sz="1200" dirty="0"/>
              <a:t>.</a:t>
            </a:r>
            <a:r>
              <a:rPr kumimoji="1" lang="ko-KR" altLang="en-US" sz="1200" dirty="0"/>
              <a:t> </a:t>
            </a:r>
            <a:endParaRPr kumimoji="1" lang="en-US" altLang="ko-KR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274BD-53C5-40DC-9A2C-79DF4A2853D9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89436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274BD-53C5-40DC-9A2C-79DF4A2853D9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88595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(</a:t>
            </a:r>
            <a:r>
              <a:rPr lang="ko-KR" altLang="en-US" dirty="0"/>
              <a:t>설명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DB</a:t>
            </a:r>
            <a:r>
              <a:rPr lang="ko-KR" altLang="en-US" dirty="0"/>
              <a:t> </a:t>
            </a:r>
            <a:r>
              <a:rPr lang="en-US" altLang="ko-KR" dirty="0"/>
              <a:t>task</a:t>
            </a:r>
            <a:r>
              <a:rPr lang="ko-KR" altLang="en-US" dirty="0"/>
              <a:t>테이블 에서</a:t>
            </a:r>
            <a:endParaRPr lang="en-US" altLang="ko-KR" dirty="0"/>
          </a:p>
          <a:p>
            <a:r>
              <a:rPr lang="en-US" altLang="ko-KR" dirty="0"/>
              <a:t>Where </a:t>
            </a:r>
            <a:r>
              <a:rPr lang="en-US" altLang="ko-KR" dirty="0" err="1"/>
              <a:t>Project_no</a:t>
            </a:r>
            <a:r>
              <a:rPr lang="en-US" altLang="ko-KR" dirty="0"/>
              <a:t> = ? </a:t>
            </a:r>
            <a:r>
              <a:rPr lang="ko-KR" altLang="en-US" dirty="0"/>
              <a:t>을 이용해</a:t>
            </a:r>
            <a:endParaRPr lang="en-US" altLang="ko-KR" dirty="0"/>
          </a:p>
          <a:p>
            <a:r>
              <a:rPr lang="ko-KR" altLang="en-US" dirty="0"/>
              <a:t>특정 프로젝트 내 태스크들 가져옴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태스크 객체를 </a:t>
            </a:r>
            <a:r>
              <a:rPr lang="ko-KR" altLang="en-US" dirty="0" err="1"/>
              <a:t>간트</a:t>
            </a:r>
            <a:r>
              <a:rPr lang="ko-KR" altLang="en-US" dirty="0"/>
              <a:t> 객체로 변환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변환된 </a:t>
            </a:r>
            <a:r>
              <a:rPr lang="ko-KR" altLang="en-US" dirty="0" err="1"/>
              <a:t>간트</a:t>
            </a:r>
            <a:r>
              <a:rPr lang="ko-KR" altLang="en-US" dirty="0"/>
              <a:t> 객체 데이터를 </a:t>
            </a:r>
            <a:endParaRPr lang="en-US" altLang="ko-KR" dirty="0"/>
          </a:p>
          <a:p>
            <a:r>
              <a:rPr lang="ko-KR" altLang="en-US" dirty="0"/>
              <a:t>특정 위치에 파일로 저장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View</a:t>
            </a:r>
            <a:r>
              <a:rPr lang="ko-KR" altLang="en-US" dirty="0"/>
              <a:t>에 </a:t>
            </a:r>
            <a:r>
              <a:rPr lang="en-US" altLang="ko-KR" dirty="0"/>
              <a:t>Json</a:t>
            </a:r>
            <a:r>
              <a:rPr lang="ko-KR" altLang="en-US" dirty="0"/>
              <a:t>형태로 전송</a:t>
            </a:r>
            <a:r>
              <a:rPr lang="en-US" altLang="ko-KR" dirty="0"/>
              <a:t>(ajax </a:t>
            </a:r>
            <a:r>
              <a:rPr lang="ko-KR" altLang="en-US" dirty="0"/>
              <a:t>처리</a:t>
            </a:r>
            <a:r>
              <a:rPr lang="en-US" altLang="ko-KR" dirty="0"/>
              <a:t>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274BD-53C5-40DC-9A2C-79DF4A2853D9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04714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설명</a:t>
            </a:r>
            <a:endParaRPr lang="en-US" altLang="ko-KR" dirty="0"/>
          </a:p>
          <a:p>
            <a:r>
              <a:rPr lang="en-US" altLang="ko-KR" dirty="0"/>
              <a:t>DB</a:t>
            </a:r>
            <a:r>
              <a:rPr lang="ko-KR" altLang="en-US" dirty="0"/>
              <a:t> </a:t>
            </a:r>
            <a:r>
              <a:rPr lang="en-US" altLang="ko-KR" dirty="0"/>
              <a:t>task</a:t>
            </a:r>
            <a:r>
              <a:rPr lang="ko-KR" altLang="en-US" dirty="0"/>
              <a:t>테이블 에서</a:t>
            </a:r>
            <a:endParaRPr lang="en-US" altLang="ko-KR" dirty="0"/>
          </a:p>
          <a:p>
            <a:r>
              <a:rPr lang="en-US" altLang="ko-KR" dirty="0"/>
              <a:t>Where </a:t>
            </a:r>
            <a:r>
              <a:rPr lang="en-US" altLang="ko-KR" dirty="0" err="1"/>
              <a:t>Project_no</a:t>
            </a:r>
            <a:r>
              <a:rPr lang="en-US" altLang="ko-KR" dirty="0"/>
              <a:t> = ? </a:t>
            </a:r>
          </a:p>
          <a:p>
            <a:r>
              <a:rPr lang="ko-KR" altLang="en-US" dirty="0"/>
              <a:t>을 이용해</a:t>
            </a:r>
            <a:endParaRPr lang="en-US" altLang="ko-KR" dirty="0"/>
          </a:p>
          <a:p>
            <a:r>
              <a:rPr lang="ko-KR" altLang="en-US" dirty="0"/>
              <a:t>특정 프로젝트 내 </a:t>
            </a:r>
            <a:endParaRPr lang="en-US" altLang="ko-KR" dirty="0"/>
          </a:p>
          <a:p>
            <a:r>
              <a:rPr lang="ko-KR" altLang="en-US" dirty="0"/>
              <a:t>태스크들 가져옴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가져온 태스크 데이터들을</a:t>
            </a:r>
            <a:endParaRPr lang="en-US" altLang="ko-KR" dirty="0"/>
          </a:p>
          <a:p>
            <a:r>
              <a:rPr lang="ko-KR" altLang="en-US" dirty="0"/>
              <a:t>캘린더에 표시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274BD-53C5-40DC-9A2C-79DF4A2853D9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79081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기능 </a:t>
            </a:r>
            <a:r>
              <a:rPr lang="en-US" altLang="ko-KR" dirty="0"/>
              <a:t>: </a:t>
            </a:r>
            <a:r>
              <a:rPr lang="ko-KR" altLang="en-US" dirty="0"/>
              <a:t>가용인원 조회</a:t>
            </a:r>
            <a:endParaRPr lang="en-US" altLang="ko-KR" dirty="0"/>
          </a:p>
          <a:p>
            <a:pPr marL="228600" indent="-228600">
              <a:buAutoNum type="arabicParenR"/>
            </a:pPr>
            <a:r>
              <a:rPr lang="ko-KR" altLang="en-US" dirty="0"/>
              <a:t>프로세스 순서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권한이 </a:t>
            </a:r>
            <a:r>
              <a:rPr lang="en-US" altLang="ko-KR" dirty="0"/>
              <a:t>pm</a:t>
            </a:r>
            <a:r>
              <a:rPr lang="ko-KR" altLang="en-US" dirty="0"/>
              <a:t>이거나 </a:t>
            </a:r>
            <a:r>
              <a:rPr lang="en-US" altLang="ko-KR" dirty="0" err="1"/>
              <a:t>wk</a:t>
            </a:r>
            <a:r>
              <a:rPr lang="ko-KR" altLang="en-US" dirty="0"/>
              <a:t>인 직원들의 사원 번호 알아내기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사원번호를 통해 해당 사원이 수행했던</a:t>
            </a:r>
            <a:r>
              <a:rPr lang="en-US" altLang="ko-KR" dirty="0"/>
              <a:t>or</a:t>
            </a:r>
            <a:r>
              <a:rPr lang="ko-KR" altLang="en-US" dirty="0"/>
              <a:t>수행 중인 프로젝트의 </a:t>
            </a:r>
            <a:r>
              <a:rPr lang="en-US" altLang="ko-KR" dirty="0" err="1"/>
              <a:t>project_no</a:t>
            </a:r>
            <a:r>
              <a:rPr lang="ko-KR" altLang="en-US" dirty="0"/>
              <a:t>를 알아내기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en-US" altLang="ko-KR" dirty="0" err="1"/>
              <a:t>Project_no</a:t>
            </a:r>
            <a:r>
              <a:rPr lang="ko-KR" altLang="en-US" dirty="0"/>
              <a:t>를 통해 해당 프로젝트의 상태</a:t>
            </a:r>
            <a:r>
              <a:rPr lang="en-US" altLang="ko-KR" dirty="0"/>
              <a:t>(</a:t>
            </a:r>
            <a:r>
              <a:rPr lang="ko-KR" altLang="en-US" dirty="0"/>
              <a:t>진행</a:t>
            </a:r>
            <a:r>
              <a:rPr lang="en-US" altLang="ko-KR" dirty="0"/>
              <a:t>or</a:t>
            </a:r>
            <a:r>
              <a:rPr lang="ko-KR" altLang="en-US" dirty="0"/>
              <a:t>완료</a:t>
            </a:r>
            <a:r>
              <a:rPr lang="en-US" altLang="ko-KR" dirty="0"/>
              <a:t>)</a:t>
            </a:r>
            <a:r>
              <a:rPr lang="ko-KR" altLang="en-US" dirty="0"/>
              <a:t>를 알아내기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프로젝트가 모두 완료인 직원의 회원정보를 가져오기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해당 회원의 정보</a:t>
            </a:r>
            <a:r>
              <a:rPr lang="en-US" altLang="ko-KR" dirty="0"/>
              <a:t>(name, id </a:t>
            </a:r>
            <a:r>
              <a:rPr lang="ko-KR" altLang="en-US" dirty="0"/>
              <a:t>등</a:t>
            </a:r>
            <a:r>
              <a:rPr lang="en-US" altLang="ko-KR" dirty="0"/>
              <a:t>)</a:t>
            </a:r>
            <a:r>
              <a:rPr lang="ko-KR" altLang="en-US" dirty="0"/>
              <a:t>을 </a:t>
            </a:r>
            <a:r>
              <a:rPr lang="en-US" altLang="ko-KR" dirty="0"/>
              <a:t>view</a:t>
            </a:r>
            <a:r>
              <a:rPr lang="ko-KR" altLang="en-US" dirty="0"/>
              <a:t>단에 </a:t>
            </a:r>
            <a:r>
              <a:rPr lang="ko-KR" altLang="en-US" dirty="0" err="1"/>
              <a:t>뿌려주기</a:t>
            </a:r>
            <a:endParaRPr lang="en-US" altLang="ko-KR" dirty="0"/>
          </a:p>
          <a:p>
            <a:pPr marL="0" indent="0">
              <a:buFontTx/>
              <a:buNone/>
            </a:pPr>
            <a:r>
              <a:rPr lang="en-US" altLang="ko-KR" dirty="0"/>
              <a:t>2) </a:t>
            </a:r>
            <a:r>
              <a:rPr lang="en-US" altLang="ko-KR" dirty="0" err="1"/>
              <a:t>dao</a:t>
            </a:r>
            <a:r>
              <a:rPr lang="en-US" altLang="ko-KR" dirty="0"/>
              <a:t>, mapper</a:t>
            </a:r>
          </a:p>
          <a:p>
            <a:pPr marL="171450" indent="-171450">
              <a:buFontTx/>
              <a:buChar char="-"/>
            </a:pPr>
            <a:r>
              <a:rPr lang="ko-KR" altLang="en-US" dirty="0"/>
              <a:t>위의 프로세스 순서대로 </a:t>
            </a:r>
            <a:r>
              <a:rPr lang="en-US" altLang="ko-KR" dirty="0" err="1"/>
              <a:t>pno</a:t>
            </a:r>
            <a:r>
              <a:rPr lang="en-US" altLang="ko-KR" dirty="0"/>
              <a:t>, </a:t>
            </a:r>
            <a:r>
              <a:rPr lang="ko-KR" altLang="en-US" dirty="0"/>
              <a:t>프로젝트목록</a:t>
            </a:r>
            <a:r>
              <a:rPr lang="en-US" altLang="ko-KR" dirty="0"/>
              <a:t>, </a:t>
            </a:r>
            <a:r>
              <a:rPr lang="ko-KR" altLang="en-US" dirty="0"/>
              <a:t>프로젝트상태</a:t>
            </a:r>
            <a:r>
              <a:rPr lang="en-US" altLang="ko-KR" dirty="0"/>
              <a:t>, </a:t>
            </a:r>
            <a:r>
              <a:rPr lang="ko-KR" altLang="en-US" dirty="0"/>
              <a:t>회원정보를 알아내기 위함</a:t>
            </a:r>
            <a:endParaRPr lang="en-US" altLang="ko-KR" dirty="0"/>
          </a:p>
          <a:p>
            <a:pPr marL="0" indent="0">
              <a:buFontTx/>
              <a:buNone/>
            </a:pPr>
            <a:r>
              <a:rPr lang="en-US" altLang="ko-KR" dirty="0"/>
              <a:t>3) Controller</a:t>
            </a:r>
          </a:p>
          <a:p>
            <a:pPr marL="171450" indent="-171450">
              <a:buFontTx/>
              <a:buChar char="-"/>
            </a:pPr>
            <a:r>
              <a:rPr lang="ko-KR" altLang="en-US" dirty="0"/>
              <a:t>위의 프로세스 순서대로 수행한다</a:t>
            </a:r>
            <a:r>
              <a:rPr lang="en-US" altLang="ko-KR" dirty="0"/>
              <a:t>.</a:t>
            </a:r>
          </a:p>
          <a:p>
            <a:pPr marL="171450" indent="-171450">
              <a:buFontTx/>
              <a:buChar char="-"/>
            </a:pPr>
            <a:r>
              <a:rPr lang="en-US" altLang="ko-KR" dirty="0"/>
              <a:t>1</a:t>
            </a:r>
            <a:r>
              <a:rPr lang="ko-KR" altLang="en-US" dirty="0" err="1"/>
              <a:t>번버튼</a:t>
            </a:r>
            <a:r>
              <a:rPr lang="en-US" altLang="ko-KR" dirty="0"/>
              <a:t>) </a:t>
            </a:r>
            <a:r>
              <a:rPr lang="en-US" altLang="ko-KR" dirty="0" err="1"/>
              <a:t>pno</a:t>
            </a:r>
            <a:r>
              <a:rPr lang="ko-KR" altLang="en-US" dirty="0"/>
              <a:t>의 길이</a:t>
            </a:r>
            <a:r>
              <a:rPr lang="en-US" altLang="ko-KR" dirty="0"/>
              <a:t>(</a:t>
            </a:r>
            <a:r>
              <a:rPr lang="ko-KR" altLang="en-US" dirty="0"/>
              <a:t>사원의 수</a:t>
            </a:r>
            <a:r>
              <a:rPr lang="en-US" altLang="ko-KR" dirty="0"/>
              <a:t>)</a:t>
            </a:r>
            <a:r>
              <a:rPr lang="ko-KR" altLang="en-US" dirty="0"/>
              <a:t>대로 </a:t>
            </a:r>
            <a:r>
              <a:rPr lang="en-US" altLang="ko-KR" dirty="0"/>
              <a:t>for</a:t>
            </a:r>
            <a:r>
              <a:rPr lang="ko-KR" altLang="en-US" dirty="0"/>
              <a:t>문을 돌린다</a:t>
            </a:r>
            <a:r>
              <a:rPr lang="en-US" altLang="ko-KR" dirty="0"/>
              <a:t>. </a:t>
            </a:r>
          </a:p>
          <a:p>
            <a:pPr marL="628650" lvl="1" indent="-171450">
              <a:buFontTx/>
              <a:buChar char="-"/>
            </a:pPr>
            <a:r>
              <a:rPr lang="ko-KR" altLang="en-US" dirty="0"/>
              <a:t>각 </a:t>
            </a:r>
            <a:r>
              <a:rPr lang="en-US" altLang="ko-KR" dirty="0"/>
              <a:t>add</a:t>
            </a:r>
            <a:r>
              <a:rPr lang="ko-KR" altLang="en-US" dirty="0"/>
              <a:t>는 해당 사원이 가지는 프로젝트 리스트</a:t>
            </a:r>
            <a:endParaRPr lang="en-US" altLang="ko-KR" dirty="0"/>
          </a:p>
          <a:p>
            <a:pPr marL="628650" lvl="1" indent="-171450">
              <a:buFontTx/>
              <a:buChar char="-"/>
            </a:pPr>
            <a:r>
              <a:rPr lang="ko-KR" altLang="en-US" dirty="0"/>
              <a:t>프로젝트 리스트의 길이대로 </a:t>
            </a:r>
            <a:r>
              <a:rPr lang="en-US" altLang="ko-KR" dirty="0"/>
              <a:t>for</a:t>
            </a:r>
            <a:r>
              <a:rPr lang="ko-KR" altLang="en-US" dirty="0"/>
              <a:t>문을 돌린다</a:t>
            </a:r>
            <a:r>
              <a:rPr lang="en-US" altLang="ko-KR" dirty="0"/>
              <a:t>.</a:t>
            </a:r>
          </a:p>
          <a:p>
            <a:pPr marL="1085850" lvl="2" indent="-171450">
              <a:buFontTx/>
              <a:buChar char="-"/>
            </a:pPr>
            <a:r>
              <a:rPr lang="ko-KR" altLang="en-US" dirty="0"/>
              <a:t>각 프로젝트의 상태를 </a:t>
            </a:r>
            <a:r>
              <a:rPr lang="en-US" altLang="ko-KR" dirty="0" err="1"/>
              <a:t>statu</a:t>
            </a:r>
            <a:r>
              <a:rPr lang="ko-KR" altLang="en-US" dirty="0"/>
              <a:t>에 저장한다</a:t>
            </a:r>
            <a:r>
              <a:rPr lang="en-US" altLang="ko-KR" dirty="0"/>
              <a:t>.</a:t>
            </a:r>
          </a:p>
          <a:p>
            <a:pPr marL="1085850" lvl="2" indent="-171450">
              <a:buFontTx/>
              <a:buChar char="-"/>
            </a:pPr>
            <a:r>
              <a:rPr lang="en-US" altLang="ko-KR" dirty="0"/>
              <a:t>Project </a:t>
            </a:r>
            <a:r>
              <a:rPr lang="ko-KR" altLang="en-US" dirty="0"/>
              <a:t>상태가 </a:t>
            </a:r>
            <a:r>
              <a:rPr lang="en-US" altLang="ko-KR" dirty="0"/>
              <a:t>‘</a:t>
            </a:r>
            <a:r>
              <a:rPr lang="ko-KR" altLang="en-US" dirty="0"/>
              <a:t>진행</a:t>
            </a:r>
            <a:r>
              <a:rPr lang="en-US" altLang="ko-KR" dirty="0"/>
              <a:t>＇</a:t>
            </a:r>
            <a:r>
              <a:rPr lang="ko-KR" altLang="en-US" dirty="0"/>
              <a:t>일 때 </a:t>
            </a:r>
            <a:r>
              <a:rPr lang="en-US" altLang="ko-KR" dirty="0"/>
              <a:t>sum</a:t>
            </a:r>
            <a:r>
              <a:rPr lang="ko-KR" altLang="en-US" dirty="0"/>
              <a:t>을 증가시킨다</a:t>
            </a:r>
            <a:r>
              <a:rPr lang="en-US" altLang="ko-KR" dirty="0"/>
              <a:t>.</a:t>
            </a:r>
          </a:p>
          <a:p>
            <a:pPr marL="1085850" lvl="2" indent="-171450">
              <a:buFontTx/>
              <a:buChar char="-"/>
            </a:pPr>
            <a:r>
              <a:rPr lang="en-US" altLang="ko-KR" dirty="0"/>
              <a:t>Sum</a:t>
            </a:r>
            <a:r>
              <a:rPr lang="ko-KR" altLang="en-US" dirty="0"/>
              <a:t>이 모두 완료일 때 즉 모든 프로젝트가 완료상태여서 현재 맡고 있는 프로젝트가 없을 때 해당 인원을 가용인원으로 한다</a:t>
            </a:r>
            <a:r>
              <a:rPr lang="en-US" altLang="ko-KR" dirty="0"/>
              <a:t>. 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274BD-53C5-40DC-9A2C-79DF4A2853D9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272741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설명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Task </a:t>
            </a:r>
            <a:r>
              <a:rPr lang="ko-KR" altLang="en-US" dirty="0"/>
              <a:t>테이블</a:t>
            </a:r>
            <a:endParaRPr lang="en-US" altLang="ko-KR" dirty="0"/>
          </a:p>
          <a:p>
            <a:r>
              <a:rPr lang="en-US" altLang="ko-KR" dirty="0"/>
              <a:t>Where </a:t>
            </a:r>
            <a:r>
              <a:rPr lang="en-US" altLang="ko-KR" dirty="0" err="1"/>
              <a:t>project_no</a:t>
            </a:r>
            <a:r>
              <a:rPr lang="en-US" altLang="ko-KR" dirty="0"/>
              <a:t> = ? </a:t>
            </a:r>
            <a:r>
              <a:rPr lang="ko-KR" altLang="en-US" dirty="0"/>
              <a:t>이용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해당 프로젝트 내 태스크 가져옴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가져온 정보들을 화면에 출력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274BD-53C5-40DC-9A2C-79DF4A2853D9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047717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설명</a:t>
            </a:r>
            <a:endParaRPr lang="en-US" altLang="ko-KR" dirty="0"/>
          </a:p>
          <a:p>
            <a:r>
              <a:rPr lang="en-US" altLang="ko-KR" dirty="0"/>
              <a:t>DB</a:t>
            </a:r>
            <a:r>
              <a:rPr lang="ko-KR" altLang="en-US" dirty="0"/>
              <a:t> </a:t>
            </a:r>
            <a:r>
              <a:rPr lang="en-US" altLang="ko-KR" dirty="0"/>
              <a:t>Project</a:t>
            </a:r>
            <a:r>
              <a:rPr lang="ko-KR" altLang="en-US" dirty="0"/>
              <a:t>테이블 에서</a:t>
            </a:r>
            <a:endParaRPr lang="en-US" altLang="ko-KR" dirty="0"/>
          </a:p>
          <a:p>
            <a:r>
              <a:rPr lang="en-US" altLang="ko-KR" dirty="0"/>
              <a:t>Where status = ‘</a:t>
            </a:r>
            <a:r>
              <a:rPr lang="ko-KR" altLang="en-US" dirty="0"/>
              <a:t>진행</a:t>
            </a:r>
            <a:r>
              <a:rPr lang="en-US" altLang="ko-KR" dirty="0"/>
              <a:t>’  </a:t>
            </a:r>
          </a:p>
          <a:p>
            <a:r>
              <a:rPr lang="ko-KR" altLang="en-US" dirty="0"/>
              <a:t>을 이용해</a:t>
            </a:r>
            <a:endParaRPr lang="en-US" altLang="ko-KR" dirty="0"/>
          </a:p>
          <a:p>
            <a:r>
              <a:rPr lang="ko-KR" altLang="en-US" dirty="0"/>
              <a:t>현재 진행중인 모든</a:t>
            </a:r>
            <a:endParaRPr lang="en-US" altLang="ko-KR" dirty="0"/>
          </a:p>
          <a:p>
            <a:r>
              <a:rPr lang="ko-KR" altLang="en-US" dirty="0"/>
              <a:t>프로젝트 정보를 가져와 출력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274BD-53C5-40DC-9A2C-79DF4A2853D9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738926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개발자 계정으로 들어와 리스크 작성을 할 시 리스크 보드 </a:t>
            </a:r>
            <a:r>
              <a:rPr lang="en-US" altLang="ko-KR" dirty="0" err="1"/>
              <a:t>sql</a:t>
            </a:r>
            <a:r>
              <a:rPr lang="ko-KR" altLang="en-US" dirty="0"/>
              <a:t>에 값이 입력된다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.</a:t>
            </a:r>
            <a:endParaRPr lang="ko-KR" altLang="en-US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err="1"/>
              <a:t>Div</a:t>
            </a:r>
            <a:r>
              <a:rPr lang="ko-KR" altLang="en-US" sz="1200" dirty="0"/>
              <a:t>로 </a:t>
            </a:r>
            <a:r>
              <a:rPr lang="ko-KR" altLang="en-US" sz="1200" dirty="0" err="1"/>
              <a:t>감싸져있는</a:t>
            </a:r>
            <a:r>
              <a:rPr lang="ko-KR" altLang="en-US" sz="1200" dirty="0"/>
              <a:t> </a:t>
            </a:r>
            <a:r>
              <a:rPr lang="en-US" altLang="ko-KR" sz="1200" dirty="0"/>
              <a:t>(</a:t>
            </a:r>
            <a:r>
              <a:rPr lang="ko-KR" altLang="en-US" sz="1200" dirty="0" err="1"/>
              <a:t>리스크내용</a:t>
            </a:r>
            <a:r>
              <a:rPr lang="en-US" altLang="ko-KR" sz="1200" dirty="0"/>
              <a:t>)</a:t>
            </a:r>
            <a:r>
              <a:rPr lang="ko-KR" altLang="en-US" sz="1200" dirty="0"/>
              <a:t>컨텐츠 창에 등록된 값을 </a:t>
            </a:r>
            <a:r>
              <a:rPr lang="en-US" altLang="ko-KR" sz="1200" dirty="0"/>
              <a:t>hidden</a:t>
            </a:r>
            <a:r>
              <a:rPr lang="ko-KR" altLang="en-US" sz="1200" dirty="0"/>
              <a:t>으로 받아와 값을 저장한다</a:t>
            </a:r>
            <a:r>
              <a:rPr lang="en-US" altLang="ko-KR" sz="1200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200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/>
              <a:t>제출 버튼을 클릭하면 현재 로그인 된 계정 주인의 이름이 작성자로 등록이 된다</a:t>
            </a:r>
            <a:r>
              <a:rPr lang="en-US" altLang="ko-KR" sz="1200" dirty="0"/>
              <a:t>.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274BD-53C5-40DC-9A2C-79DF4A2853D9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802677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274BD-53C5-40DC-9A2C-79DF4A2853D9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256882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274BD-53C5-40DC-9A2C-79DF4A2853D9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716423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274BD-53C5-40DC-9A2C-79DF4A2853D9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36770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기능 </a:t>
            </a:r>
            <a:r>
              <a:rPr lang="en-US" altLang="ko-KR" dirty="0"/>
              <a:t>: </a:t>
            </a:r>
            <a:r>
              <a:rPr lang="ko-KR" altLang="en-US" dirty="0"/>
              <a:t>부서인원 조회</a:t>
            </a:r>
            <a:endParaRPr lang="en-US" altLang="ko-KR" dirty="0"/>
          </a:p>
          <a:p>
            <a:pPr marL="228600" indent="-228600">
              <a:buAutoNum type="arabicParenR"/>
            </a:pPr>
            <a:r>
              <a:rPr lang="en-US" altLang="ko-KR" dirty="0"/>
              <a:t>Dao, mapper</a:t>
            </a:r>
          </a:p>
          <a:p>
            <a:pPr marL="171450" indent="-171450">
              <a:buFontTx/>
              <a:buChar char="-"/>
            </a:pPr>
            <a:r>
              <a:rPr lang="ko-KR" altLang="en-US" dirty="0"/>
              <a:t>부서에 따른 인원 조회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en-US" altLang="ko-KR" dirty="0" err="1"/>
              <a:t>deptList</a:t>
            </a:r>
            <a:r>
              <a:rPr lang="ko-KR" altLang="en-US" dirty="0"/>
              <a:t>를 통해 부서 정보를 중복 없이 가져온 뒤</a:t>
            </a:r>
            <a:r>
              <a:rPr lang="en-US" altLang="ko-KR" dirty="0"/>
              <a:t>, </a:t>
            </a:r>
          </a:p>
          <a:p>
            <a:pPr marL="171450" indent="-171450">
              <a:buFontTx/>
              <a:buChar char="-"/>
            </a:pPr>
            <a:r>
              <a:rPr lang="en-US" altLang="ko-KR" dirty="0"/>
              <a:t>View</a:t>
            </a:r>
            <a:r>
              <a:rPr lang="ko-KR" altLang="en-US" dirty="0"/>
              <a:t>단에서 부서를 클릭하면</a:t>
            </a:r>
            <a:r>
              <a:rPr lang="en-US" altLang="ko-KR" dirty="0"/>
              <a:t>, </a:t>
            </a:r>
            <a:r>
              <a:rPr lang="ko-KR" altLang="en-US" dirty="0"/>
              <a:t>해당 부서를 </a:t>
            </a:r>
            <a:r>
              <a:rPr lang="en-US" altLang="ko-KR" dirty="0"/>
              <a:t>part</a:t>
            </a:r>
            <a:r>
              <a:rPr lang="ko-KR" altLang="en-US" dirty="0"/>
              <a:t>라는 파라미터 값으로 넣어서 해당 부서에 해당하는 사원 정보를 가져와 조회한다</a:t>
            </a:r>
            <a:r>
              <a:rPr lang="en-US" altLang="ko-KR" dirty="0"/>
              <a:t>.</a:t>
            </a:r>
          </a:p>
          <a:p>
            <a:pPr marL="0" indent="0">
              <a:buFontTx/>
              <a:buNone/>
            </a:pPr>
            <a:r>
              <a:rPr lang="en-US" altLang="ko-KR" dirty="0"/>
              <a:t>2) Controller</a:t>
            </a:r>
          </a:p>
          <a:p>
            <a:pPr marL="0" indent="0">
              <a:buFontTx/>
              <a:buNone/>
            </a:pPr>
            <a:r>
              <a:rPr lang="en-US" altLang="ko-KR" dirty="0"/>
              <a:t>- </a:t>
            </a:r>
            <a:r>
              <a:rPr lang="ko-KR" altLang="en-US" dirty="0"/>
              <a:t>부서 값을 </a:t>
            </a:r>
            <a:r>
              <a:rPr lang="en-US" altLang="ko-KR" dirty="0" err="1"/>
              <a:t>dvalue</a:t>
            </a:r>
            <a:r>
              <a:rPr lang="ko-KR" altLang="en-US" dirty="0"/>
              <a:t>로 지정하고</a:t>
            </a:r>
            <a:r>
              <a:rPr lang="en-US" altLang="ko-KR" dirty="0"/>
              <a:t>, </a:t>
            </a:r>
            <a:r>
              <a:rPr lang="ko-KR" altLang="en-US" dirty="0"/>
              <a:t>해당 값을 </a:t>
            </a:r>
            <a:r>
              <a:rPr lang="ko-KR" altLang="en-US" dirty="0" err="1"/>
              <a:t>파라미터값으로</a:t>
            </a:r>
            <a:r>
              <a:rPr lang="ko-KR" altLang="en-US" dirty="0"/>
              <a:t> 넣어</a:t>
            </a:r>
            <a:r>
              <a:rPr lang="en-US" altLang="ko-KR" dirty="0"/>
              <a:t>, </a:t>
            </a:r>
            <a:r>
              <a:rPr lang="ko-KR" altLang="en-US" dirty="0"/>
              <a:t>해당 부서에 속하는 사원의 정보를 </a:t>
            </a:r>
            <a:r>
              <a:rPr lang="ko-KR" altLang="en-US" dirty="0" err="1"/>
              <a:t>뷰단에</a:t>
            </a:r>
            <a:r>
              <a:rPr lang="ko-KR" altLang="en-US" dirty="0"/>
              <a:t> 뿌려준다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274BD-53C5-40DC-9A2C-79DF4A2853D9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42191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기능 </a:t>
            </a:r>
            <a:r>
              <a:rPr lang="en-US" altLang="ko-KR" dirty="0"/>
              <a:t>: </a:t>
            </a:r>
            <a:r>
              <a:rPr lang="ko-KR" altLang="en-US" dirty="0"/>
              <a:t>인력 상세 페이지 조회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이 페이지에서 조회할 부분은 해당 직원의 </a:t>
            </a:r>
            <a:r>
              <a:rPr lang="en-US" altLang="ko-KR" dirty="0"/>
              <a:t>member </a:t>
            </a:r>
            <a:r>
              <a:rPr lang="ko-KR" altLang="en-US" dirty="0"/>
              <a:t>정보와 프로젝트 리스트   </a:t>
            </a:r>
            <a:endParaRPr lang="en-US" altLang="ko-KR" dirty="0"/>
          </a:p>
          <a:p>
            <a:pPr marL="228600" indent="-228600">
              <a:buFontTx/>
              <a:buAutoNum type="arabicParenR"/>
            </a:pPr>
            <a:r>
              <a:rPr lang="ko-KR" altLang="en-US" dirty="0"/>
              <a:t>프로세스 순서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인력페이지에서 해당 사원의 이름을 클릭한다</a:t>
            </a:r>
            <a:r>
              <a:rPr lang="en-US" altLang="ko-KR" dirty="0"/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dirty="0"/>
              <a:t>해당 사원의 사원번호를 파라미터로 하여 </a:t>
            </a:r>
            <a:r>
              <a:rPr lang="en-US" altLang="ko-KR" dirty="0" err="1"/>
              <a:t>project_no</a:t>
            </a:r>
            <a:r>
              <a:rPr lang="ko-KR" altLang="en-US" dirty="0"/>
              <a:t>를 알아낸다</a:t>
            </a:r>
            <a:r>
              <a:rPr lang="en-US" altLang="ko-KR" dirty="0"/>
              <a:t>. (</a:t>
            </a:r>
            <a:r>
              <a:rPr lang="en-US" altLang="ko-KR" dirty="0" err="1"/>
              <a:t>projectpno</a:t>
            </a:r>
            <a:r>
              <a:rPr lang="en-US" altLang="ko-KR" dirty="0"/>
              <a:t>)</a:t>
            </a:r>
          </a:p>
          <a:p>
            <a:pPr marL="171450" indent="-171450">
              <a:buFontTx/>
              <a:buChar char="-"/>
            </a:pPr>
            <a:r>
              <a:rPr lang="ko-KR" altLang="en-US" dirty="0"/>
              <a:t>위에서의 </a:t>
            </a:r>
            <a:r>
              <a:rPr lang="en-US" altLang="ko-KR" dirty="0" err="1"/>
              <a:t>project_no</a:t>
            </a:r>
            <a:r>
              <a:rPr lang="ko-KR" altLang="en-US" dirty="0"/>
              <a:t>를 가지는 프로젝트의 정보를 알아낸다</a:t>
            </a:r>
            <a:r>
              <a:rPr lang="en-US" altLang="ko-KR" dirty="0"/>
              <a:t>. (project)</a:t>
            </a:r>
          </a:p>
          <a:p>
            <a:pPr marL="0" indent="0">
              <a:buNone/>
            </a:pPr>
            <a:r>
              <a:rPr lang="en-US" altLang="ko-KR" dirty="0"/>
              <a:t>2) Dao, mapper</a:t>
            </a:r>
          </a:p>
          <a:p>
            <a:pPr marL="0" indent="0">
              <a:buFontTx/>
              <a:buNone/>
            </a:pPr>
            <a:r>
              <a:rPr lang="en-US" altLang="ko-KR" dirty="0"/>
              <a:t>- </a:t>
            </a:r>
          </a:p>
          <a:p>
            <a:pPr marL="0" indent="0">
              <a:buFontTx/>
              <a:buNone/>
            </a:pPr>
            <a:r>
              <a:rPr lang="en-US" altLang="ko-KR" dirty="0"/>
              <a:t>3)  Controller</a:t>
            </a:r>
          </a:p>
          <a:p>
            <a:pPr marL="171450" indent="-171450">
              <a:buFontTx/>
              <a:buChar char="-"/>
            </a:pPr>
            <a:r>
              <a:rPr lang="ko-KR" altLang="en-US" dirty="0"/>
              <a:t>해당 회원의 이름</a:t>
            </a:r>
            <a:r>
              <a:rPr lang="en-US" altLang="ko-KR" dirty="0"/>
              <a:t>(</a:t>
            </a:r>
            <a:r>
              <a:rPr lang="en-US" altLang="ko-KR" dirty="0" err="1"/>
              <a:t>ename</a:t>
            </a:r>
            <a:r>
              <a:rPr lang="en-US" altLang="ko-KR" dirty="0"/>
              <a:t>)</a:t>
            </a:r>
            <a:r>
              <a:rPr lang="ko-KR" altLang="en-US" dirty="0"/>
              <a:t>을 이용하여 회원정보를 가져온다</a:t>
            </a:r>
            <a:r>
              <a:rPr lang="en-US" altLang="ko-KR" dirty="0"/>
              <a:t>.(memList1)</a:t>
            </a:r>
          </a:p>
          <a:p>
            <a:pPr marL="171450" indent="-171450">
              <a:buFontTx/>
              <a:buChar char="-"/>
            </a:pPr>
            <a:r>
              <a:rPr lang="ko-KR" altLang="en-US" dirty="0"/>
              <a:t>프로젝트 리스트를 저장할 </a:t>
            </a:r>
            <a:r>
              <a:rPr lang="en-US" altLang="ko-KR" dirty="0" err="1"/>
              <a:t>ArrayList</a:t>
            </a:r>
            <a:r>
              <a:rPr lang="ko-KR" altLang="en-US" dirty="0"/>
              <a:t>를 만든다</a:t>
            </a:r>
            <a:r>
              <a:rPr lang="en-US" altLang="ko-KR" dirty="0"/>
              <a:t>.</a:t>
            </a:r>
          </a:p>
          <a:p>
            <a:pPr marL="171450" indent="-171450">
              <a:buFontTx/>
              <a:buChar char="-"/>
            </a:pPr>
            <a:r>
              <a:rPr lang="en-US" altLang="ko-KR" dirty="0"/>
              <a:t>1</a:t>
            </a:r>
            <a:r>
              <a:rPr lang="ko-KR" altLang="en-US" dirty="0" err="1"/>
              <a:t>번버튼</a:t>
            </a:r>
            <a:r>
              <a:rPr lang="en-US" altLang="ko-KR" dirty="0"/>
              <a:t>) </a:t>
            </a:r>
            <a:r>
              <a:rPr lang="ko-KR" altLang="en-US" dirty="0"/>
              <a:t>해당 회원이 가지는 프로젝트의 수 만큼 </a:t>
            </a:r>
            <a:r>
              <a:rPr lang="en-US" altLang="ko-KR" dirty="0"/>
              <a:t>for</a:t>
            </a:r>
            <a:r>
              <a:rPr lang="ko-KR" altLang="en-US" dirty="0"/>
              <a:t>문을 돌린다</a:t>
            </a:r>
            <a:r>
              <a:rPr lang="en-US" altLang="ko-KR" dirty="0"/>
              <a:t>.</a:t>
            </a:r>
          </a:p>
          <a:p>
            <a:pPr marL="628650" lvl="1" indent="-171450">
              <a:buFontTx/>
              <a:buChar char="-"/>
            </a:pPr>
            <a:r>
              <a:rPr lang="ko-KR" altLang="en-US" dirty="0"/>
              <a:t>해당 회원이 가지는 프로젝트 목록에 대하여 프로젝트번호를 이용하여 해당 프로젝트의 정보를 </a:t>
            </a:r>
            <a:r>
              <a:rPr lang="en-US" altLang="ko-KR" dirty="0" err="1"/>
              <a:t>proList</a:t>
            </a:r>
            <a:r>
              <a:rPr lang="en-US" altLang="ko-KR" dirty="0"/>
              <a:t> </a:t>
            </a:r>
            <a:r>
              <a:rPr lang="ko-KR" altLang="en-US" dirty="0"/>
              <a:t>배열에 더해준다</a:t>
            </a:r>
            <a:r>
              <a:rPr lang="en-US" altLang="ko-KR" dirty="0"/>
              <a:t>.</a:t>
            </a:r>
          </a:p>
          <a:p>
            <a:pPr marL="628650" lvl="1" indent="-171450">
              <a:buFontTx/>
              <a:buChar char="-"/>
            </a:pPr>
            <a:r>
              <a:rPr lang="en-US" altLang="ko-KR" dirty="0" err="1"/>
              <a:t>proList</a:t>
            </a:r>
            <a:r>
              <a:rPr lang="ko-KR" altLang="en-US" dirty="0"/>
              <a:t>를 모델 데이터로 저장한 뒤 </a:t>
            </a:r>
            <a:r>
              <a:rPr lang="ko-KR" altLang="en-US" dirty="0" err="1"/>
              <a:t>뷰단에</a:t>
            </a:r>
            <a:r>
              <a:rPr lang="ko-KR" altLang="en-US" dirty="0"/>
              <a:t> 뿌려준다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274BD-53C5-40DC-9A2C-79DF4A2853D9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81785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sz="1200" dirty="0"/>
              <a:t>Mapper</a:t>
            </a:r>
          </a:p>
          <a:p>
            <a:r>
              <a:rPr kumimoji="1" lang="en-US" altLang="ko-Kore-KR" sz="1200" dirty="0" err="1"/>
              <a:t>Task_no</a:t>
            </a:r>
            <a:r>
              <a:rPr kumimoji="1" lang="en-US" altLang="ko-Kore-KR" sz="1200" dirty="0"/>
              <a:t> </a:t>
            </a:r>
            <a:r>
              <a:rPr kumimoji="1" lang="ko-Kore-KR" altLang="en-US" sz="1200" dirty="0"/>
              <a:t>를</a:t>
            </a:r>
            <a:r>
              <a:rPr kumimoji="1" lang="ko-KR" altLang="en-US" sz="1200"/>
              <a:t> 파라미터로 받아와서 </a:t>
            </a:r>
            <a:endParaRPr kumimoji="1" lang="en-US" altLang="ko-KR" sz="1200" dirty="0"/>
          </a:p>
          <a:p>
            <a:r>
              <a:rPr kumimoji="1" lang="ko-Kore-KR" altLang="en-US" sz="1200" dirty="0"/>
              <a:t>해당</a:t>
            </a:r>
            <a:r>
              <a:rPr kumimoji="1" lang="ko-KR" altLang="en-US" sz="1200"/>
              <a:t> </a:t>
            </a:r>
            <a:r>
              <a:rPr kumimoji="1" lang="en-US" altLang="ko-KR" sz="1200" dirty="0" err="1"/>
              <a:t>task_no</a:t>
            </a:r>
            <a:r>
              <a:rPr kumimoji="1" lang="ko-KR" altLang="en-US" sz="1200" dirty="0"/>
              <a:t>에 대한 태스크명</a:t>
            </a:r>
            <a:r>
              <a:rPr kumimoji="1" lang="en-US" altLang="ko-KR" sz="1200" dirty="0"/>
              <a:t>,</a:t>
            </a:r>
            <a:r>
              <a:rPr kumimoji="1" lang="ko-KR" altLang="en-US" sz="1200" dirty="0"/>
              <a:t> 내용</a:t>
            </a:r>
            <a:r>
              <a:rPr kumimoji="1" lang="en-US" altLang="ko-KR" sz="1200" dirty="0"/>
              <a:t>,</a:t>
            </a:r>
            <a:r>
              <a:rPr kumimoji="1" lang="ko-KR" altLang="en-US" sz="1200" dirty="0"/>
              <a:t> 담당자</a:t>
            </a:r>
            <a:r>
              <a:rPr kumimoji="1" lang="en-US" altLang="ko-KR" sz="1200" dirty="0"/>
              <a:t>,</a:t>
            </a:r>
            <a:r>
              <a:rPr kumimoji="1" lang="ko-KR" altLang="en-US" sz="1200" dirty="0"/>
              <a:t> 날짜 등을</a:t>
            </a:r>
            <a:endParaRPr kumimoji="1" lang="en-US" altLang="ko-KR" sz="1200" dirty="0"/>
          </a:p>
          <a:p>
            <a:r>
              <a:rPr kumimoji="1" lang="ko-KR" altLang="en-US" sz="1200" dirty="0"/>
              <a:t> 출력합니다</a:t>
            </a:r>
            <a:r>
              <a:rPr kumimoji="1" lang="en-US" altLang="ko-KR" sz="1200" dirty="0"/>
              <a:t>.</a:t>
            </a:r>
            <a:endParaRPr kumimoji="1" lang="ko-Kore-KR" altLang="en-US" sz="1200" dirty="0"/>
          </a:p>
          <a:p>
            <a:r>
              <a:rPr kumimoji="1" lang="en-US" altLang="ko-Kore-KR" sz="1200" dirty="0" err="1"/>
              <a:t>Task_no</a:t>
            </a:r>
            <a:r>
              <a:rPr kumimoji="1" lang="en-US" altLang="ko-Kore-KR" sz="1200" dirty="0"/>
              <a:t> </a:t>
            </a:r>
            <a:r>
              <a:rPr kumimoji="1" lang="ko-Kore-KR" altLang="en-US" sz="1200" dirty="0"/>
              <a:t>를</a:t>
            </a:r>
            <a:r>
              <a:rPr kumimoji="1" lang="ko-KR" altLang="en-US" sz="1200"/>
              <a:t> 파라미터로 받아와서 </a:t>
            </a:r>
            <a:endParaRPr kumimoji="1" lang="en-US" altLang="ko-KR" sz="1200" dirty="0"/>
          </a:p>
          <a:p>
            <a:r>
              <a:rPr kumimoji="1" lang="ko-Kore-KR" altLang="en-US" sz="1200" dirty="0"/>
              <a:t>해당</a:t>
            </a:r>
            <a:r>
              <a:rPr kumimoji="1" lang="ko-KR" altLang="en-US" sz="1200"/>
              <a:t> </a:t>
            </a:r>
            <a:r>
              <a:rPr kumimoji="1" lang="en-US" altLang="ko-KR" sz="1200" dirty="0" err="1"/>
              <a:t>task_no</a:t>
            </a:r>
            <a:r>
              <a:rPr kumimoji="1" lang="ko-KR" altLang="en-US" sz="1200" dirty="0"/>
              <a:t>를 </a:t>
            </a:r>
            <a:r>
              <a:rPr kumimoji="1" lang="en-US" altLang="ko-KR" sz="1200" dirty="0" err="1"/>
              <a:t>parent_no</a:t>
            </a:r>
            <a:r>
              <a:rPr kumimoji="1" lang="ko-KR" altLang="en-US" sz="1200" dirty="0"/>
              <a:t>로 가지고 있는</a:t>
            </a:r>
            <a:endParaRPr kumimoji="1" lang="en-US" altLang="ko-KR" sz="1200" dirty="0"/>
          </a:p>
          <a:p>
            <a:r>
              <a:rPr kumimoji="1" lang="ko-KR" altLang="en-US" sz="1200" dirty="0" err="1"/>
              <a:t>서브태스크</a:t>
            </a:r>
            <a:r>
              <a:rPr kumimoji="1" lang="ko-KR" altLang="en-US" sz="1200" dirty="0"/>
              <a:t> 리스트를 출력합니다</a:t>
            </a:r>
            <a:r>
              <a:rPr kumimoji="1" lang="en-US" altLang="ko-KR" sz="1200" dirty="0"/>
              <a:t>.</a:t>
            </a:r>
            <a:r>
              <a:rPr kumimoji="1" lang="ko-KR" altLang="en-US" sz="1200" dirty="0"/>
              <a:t> </a:t>
            </a:r>
            <a:endParaRPr kumimoji="1" lang="ko-Kore-KR" altLang="en-US" sz="1200" dirty="0"/>
          </a:p>
          <a:p>
            <a:r>
              <a:rPr lang="en-US" altLang="ko-KR" dirty="0"/>
              <a:t>Controller</a:t>
            </a:r>
          </a:p>
          <a:p>
            <a:r>
              <a:rPr kumimoji="1" lang="en-US" altLang="ko-Kore-KR" sz="1200" dirty="0" err="1"/>
              <a:t>Task_no</a:t>
            </a:r>
            <a:r>
              <a:rPr kumimoji="1" lang="en-US" altLang="ko-Kore-KR" sz="1200" dirty="0"/>
              <a:t> </a:t>
            </a:r>
            <a:r>
              <a:rPr kumimoji="1" lang="ko-Kore-KR" altLang="en-US" sz="1200" dirty="0"/>
              <a:t>를</a:t>
            </a:r>
            <a:r>
              <a:rPr kumimoji="1" lang="ko-KR" altLang="en-US" sz="1200"/>
              <a:t> 파라미터로 받는 </a:t>
            </a:r>
            <a:r>
              <a:rPr kumimoji="1" lang="en-US" altLang="ko-KR" sz="1200" dirty="0"/>
              <a:t>Controller</a:t>
            </a:r>
            <a:r>
              <a:rPr kumimoji="1" lang="ko-KR" altLang="en-US" sz="1200" dirty="0"/>
              <a:t>를 </a:t>
            </a:r>
            <a:endParaRPr kumimoji="1" lang="en-US" altLang="ko-KR" sz="1200" dirty="0"/>
          </a:p>
          <a:p>
            <a:r>
              <a:rPr kumimoji="1" lang="ko-KR" altLang="en-US" sz="1200" dirty="0"/>
              <a:t>선언하고 </a:t>
            </a:r>
            <a:endParaRPr kumimoji="1" lang="en-US" altLang="ko-KR" sz="1200" dirty="0"/>
          </a:p>
          <a:p>
            <a:r>
              <a:rPr kumimoji="1" lang="en-US" altLang="ko-KR" sz="1200" dirty="0" err="1"/>
              <a:t>Modelattribute</a:t>
            </a:r>
            <a:r>
              <a:rPr kumimoji="1" lang="ko-KR" altLang="en-US" sz="1200" dirty="0"/>
              <a:t>명 </a:t>
            </a:r>
            <a:r>
              <a:rPr kumimoji="1" lang="en-US" altLang="ko-KR" sz="1200" dirty="0"/>
              <a:t>detail</a:t>
            </a:r>
            <a:r>
              <a:rPr kumimoji="1" lang="ko-KR" altLang="en-US" sz="1200" dirty="0"/>
              <a:t>로 태스크정보를</a:t>
            </a:r>
            <a:r>
              <a:rPr kumimoji="1" lang="en-US" altLang="ko-KR" sz="1200" dirty="0"/>
              <a:t>,</a:t>
            </a:r>
            <a:r>
              <a:rPr kumimoji="1" lang="ko-KR" altLang="en-US" sz="1200" dirty="0"/>
              <a:t> </a:t>
            </a:r>
            <a:endParaRPr kumimoji="1" lang="en-US" altLang="ko-KR" sz="1200" dirty="0"/>
          </a:p>
          <a:p>
            <a:r>
              <a:rPr kumimoji="1" lang="en-US" altLang="ko-KR" sz="1200" dirty="0" err="1"/>
              <a:t>Subdetail</a:t>
            </a:r>
            <a:r>
              <a:rPr kumimoji="1" lang="ko-KR" altLang="en-US" sz="1200" dirty="0"/>
              <a:t>로 </a:t>
            </a:r>
            <a:r>
              <a:rPr kumimoji="1" lang="ko-KR" altLang="en-US" sz="1200" dirty="0" err="1"/>
              <a:t>서브태스크</a:t>
            </a:r>
            <a:r>
              <a:rPr kumimoji="1" lang="ko-KR" altLang="en-US" sz="1200" dirty="0"/>
              <a:t> 리스트를 선언합니다</a:t>
            </a:r>
            <a:r>
              <a:rPr kumimoji="1" lang="en-US" altLang="ko-KR" sz="1200" dirty="0"/>
              <a:t>.</a:t>
            </a:r>
            <a:r>
              <a:rPr kumimoji="1" lang="ko-KR" altLang="en-US" sz="1200" dirty="0"/>
              <a:t>  </a:t>
            </a:r>
            <a:endParaRPr kumimoji="1" lang="en-US" altLang="ko-KR" sz="1200" dirty="0"/>
          </a:p>
          <a:p>
            <a:r>
              <a:rPr kumimoji="1" lang="en-US" altLang="ko-KR" sz="1200" dirty="0"/>
              <a:t>View </a:t>
            </a:r>
            <a:r>
              <a:rPr kumimoji="1" lang="ko-KR" altLang="en-US" sz="1200" dirty="0"/>
              <a:t>단에서 </a:t>
            </a:r>
            <a:r>
              <a:rPr kumimoji="1" lang="en-US" altLang="ko-KR" sz="1200" dirty="0"/>
              <a:t>task </a:t>
            </a:r>
            <a:r>
              <a:rPr kumimoji="1" lang="ko-KR" altLang="en-US" sz="1200" dirty="0"/>
              <a:t>정보는 </a:t>
            </a:r>
            <a:endParaRPr kumimoji="1" lang="en-US" altLang="ko-KR" sz="1200" dirty="0"/>
          </a:p>
          <a:p>
            <a:r>
              <a:rPr kumimoji="1" lang="en-US" altLang="ko-KR" sz="1200" dirty="0"/>
              <a:t>${</a:t>
            </a:r>
            <a:r>
              <a:rPr kumimoji="1" lang="en-US" altLang="ko-KR" sz="1200" dirty="0" err="1"/>
              <a:t>detail.task_no</a:t>
            </a:r>
            <a:r>
              <a:rPr kumimoji="1" lang="en-US" altLang="ko-KR" sz="1200" dirty="0"/>
              <a:t>} </a:t>
            </a:r>
            <a:r>
              <a:rPr kumimoji="1" lang="ko-KR" altLang="en-US" sz="1200" dirty="0"/>
              <a:t>와 같이 출력하고</a:t>
            </a:r>
            <a:endParaRPr kumimoji="1" lang="en-US" altLang="ko-KR" sz="1200" dirty="0"/>
          </a:p>
          <a:p>
            <a:r>
              <a:rPr kumimoji="1" lang="en-US" altLang="ko-KR" sz="1200" dirty="0"/>
              <a:t>Subtask</a:t>
            </a:r>
            <a:r>
              <a:rPr kumimoji="1" lang="ko-KR" altLang="en-US" sz="1200" dirty="0"/>
              <a:t> 정보는 </a:t>
            </a:r>
            <a:endParaRPr kumimoji="1" lang="en-US" altLang="ko-KR" sz="1200" dirty="0"/>
          </a:p>
          <a:p>
            <a:r>
              <a:rPr kumimoji="1" lang="en-US" altLang="ko-KR" sz="1200" dirty="0"/>
              <a:t>${</a:t>
            </a:r>
            <a:r>
              <a:rPr kumimoji="1" lang="en-US" altLang="ko-KR" sz="1200" dirty="0" err="1"/>
              <a:t>subdetail</a:t>
            </a:r>
            <a:r>
              <a:rPr kumimoji="1" lang="en-US" altLang="ko-KR" sz="1200" dirty="0"/>
              <a:t>}</a:t>
            </a:r>
            <a:r>
              <a:rPr kumimoji="1" lang="ko-KR" altLang="en-US" sz="1200" dirty="0"/>
              <a:t>로   </a:t>
            </a:r>
            <a:r>
              <a:rPr kumimoji="1" lang="en-US" altLang="ko-KR" sz="1200" dirty="0"/>
              <a:t>c:forEach </a:t>
            </a:r>
            <a:r>
              <a:rPr kumimoji="1" lang="ko-KR" altLang="en-US" sz="1200" dirty="0"/>
              <a:t>구문을 돌려서 </a:t>
            </a:r>
            <a:endParaRPr kumimoji="1" lang="en-US" altLang="ko-KR" sz="1200" dirty="0"/>
          </a:p>
          <a:p>
            <a:r>
              <a:rPr kumimoji="1" lang="ko-KR" altLang="en-US" sz="1200" dirty="0"/>
              <a:t>출력 합니다</a:t>
            </a:r>
            <a:r>
              <a:rPr kumimoji="1" lang="en-US" altLang="ko-KR" sz="1200" dirty="0"/>
              <a:t>.</a:t>
            </a:r>
            <a:r>
              <a:rPr kumimoji="1" lang="ko-KR" altLang="en-US" sz="1200" dirty="0"/>
              <a:t> </a:t>
            </a:r>
            <a:endParaRPr kumimoji="1" lang="en-US" altLang="ko-KR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274BD-53C5-40DC-9A2C-79DF4A2853D9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63814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sz="1200" dirty="0"/>
              <a:t>완료 승인 버튼은 </a:t>
            </a:r>
            <a:r>
              <a:rPr kumimoji="1" lang="en-US" altLang="ko-KR" sz="1200" dirty="0"/>
              <a:t>session</a:t>
            </a:r>
            <a:r>
              <a:rPr kumimoji="1" lang="ko-KR" altLang="en-US" sz="1200" dirty="0"/>
              <a:t>값을 통해 </a:t>
            </a:r>
            <a:endParaRPr kumimoji="1" lang="en-US" altLang="ko-KR" sz="1200" dirty="0"/>
          </a:p>
          <a:p>
            <a:r>
              <a:rPr kumimoji="1" lang="ko-KR" altLang="en-US" sz="1200" dirty="0"/>
              <a:t>로그인한 사용자의 권한이 </a:t>
            </a:r>
            <a:r>
              <a:rPr kumimoji="1" lang="en-US" altLang="ko-KR" sz="1200" dirty="0"/>
              <a:t>pm</a:t>
            </a:r>
            <a:r>
              <a:rPr kumimoji="1" lang="ko-KR" altLang="en-US" sz="1200" dirty="0"/>
              <a:t>일 때만 </a:t>
            </a:r>
            <a:endParaRPr kumimoji="1" lang="en-US" altLang="ko-KR" sz="1200" dirty="0"/>
          </a:p>
          <a:p>
            <a:r>
              <a:rPr kumimoji="1" lang="ko-KR" altLang="en-US" sz="1200" dirty="0"/>
              <a:t>보이도록 합니다</a:t>
            </a:r>
            <a:r>
              <a:rPr kumimoji="1" lang="en-US" altLang="ko-KR" sz="1200" dirty="0"/>
              <a:t>.</a:t>
            </a:r>
            <a:r>
              <a:rPr kumimoji="1" lang="ko-KR" altLang="en-US" sz="1200" dirty="0"/>
              <a:t> </a:t>
            </a:r>
            <a:endParaRPr kumimoji="1" lang="ko-Kore-KR" altLang="en-US" sz="1200" dirty="0"/>
          </a:p>
          <a:p>
            <a:r>
              <a:rPr kumimoji="1" lang="ko-KR" altLang="en-US" sz="1200" dirty="0"/>
              <a:t>그 외 버튼은 </a:t>
            </a:r>
            <a:endParaRPr kumimoji="1" lang="en-US" altLang="ko-KR" sz="1200" dirty="0"/>
          </a:p>
          <a:p>
            <a:r>
              <a:rPr kumimoji="1" lang="ko-KR" altLang="en-US" sz="1200" dirty="0"/>
              <a:t>권한이 </a:t>
            </a:r>
            <a:r>
              <a:rPr kumimoji="1" lang="en-US" altLang="ko-KR" sz="1200" dirty="0"/>
              <a:t>pm</a:t>
            </a:r>
            <a:r>
              <a:rPr kumimoji="1" lang="ko-KR" altLang="en-US" sz="1200" dirty="0"/>
              <a:t>이거나 </a:t>
            </a:r>
            <a:endParaRPr kumimoji="1" lang="en-US" altLang="ko-KR" sz="1200" dirty="0"/>
          </a:p>
          <a:p>
            <a:r>
              <a:rPr kumimoji="1" lang="ko-KR" altLang="en-US" sz="1200" dirty="0"/>
              <a:t>해당 태스크의 담당자일 경우에만</a:t>
            </a:r>
            <a:endParaRPr kumimoji="1" lang="en-US" altLang="ko-KR" sz="1200" dirty="0"/>
          </a:p>
          <a:p>
            <a:r>
              <a:rPr kumimoji="1" lang="ko-KR" altLang="en-US" sz="1200" dirty="0"/>
              <a:t>버튼 활성화 처리하고 </a:t>
            </a:r>
            <a:endParaRPr kumimoji="1" lang="en-US" altLang="ko-KR" sz="1200" dirty="0"/>
          </a:p>
          <a:p>
            <a:r>
              <a:rPr kumimoji="1" lang="en-US" altLang="ko-KR" sz="1200" dirty="0"/>
              <a:t>Pm</a:t>
            </a:r>
            <a:r>
              <a:rPr kumimoji="1" lang="ko-KR" altLang="en-US" sz="1200" dirty="0"/>
              <a:t>도 담당자도 아닐 경우 </a:t>
            </a:r>
            <a:endParaRPr kumimoji="1" lang="en-US" altLang="ko-KR" sz="1200" dirty="0"/>
          </a:p>
          <a:p>
            <a:r>
              <a:rPr kumimoji="1" lang="ko-KR" altLang="en-US" sz="1200" dirty="0"/>
              <a:t>비활성화 처리합니다</a:t>
            </a:r>
            <a:r>
              <a:rPr kumimoji="1" lang="en-US" altLang="ko-KR" sz="1200" dirty="0"/>
              <a:t>.</a:t>
            </a:r>
            <a:r>
              <a:rPr kumimoji="1" lang="ko-KR" altLang="en-US" sz="1200" dirty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274BD-53C5-40DC-9A2C-79DF4A2853D9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27652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sz="1200" dirty="0"/>
              <a:t>Task</a:t>
            </a:r>
            <a:r>
              <a:rPr kumimoji="1" lang="ko-KR" altLang="en-US" sz="1200" dirty="0"/>
              <a:t> 객체를 파라미터로 받아 수정하는</a:t>
            </a:r>
            <a:endParaRPr kumimoji="1" lang="en-US" altLang="ko-KR" sz="1200" dirty="0"/>
          </a:p>
          <a:p>
            <a:r>
              <a:rPr kumimoji="1" lang="ko-KR" altLang="en-US" sz="1200" dirty="0"/>
              <a:t>업데이트 구문을 작성합니다</a:t>
            </a:r>
            <a:r>
              <a:rPr kumimoji="1" lang="en-US" altLang="ko-KR" sz="1200" dirty="0"/>
              <a:t>.</a:t>
            </a:r>
          </a:p>
          <a:p>
            <a:r>
              <a:rPr kumimoji="1" lang="en-US" altLang="ko-Kore-KR" sz="1200" dirty="0"/>
              <a:t>Task</a:t>
            </a:r>
            <a:r>
              <a:rPr kumimoji="1" lang="ko-KR" altLang="en-US" sz="1200" dirty="0"/>
              <a:t> 객체를 파라미터로 받는 </a:t>
            </a:r>
            <a:r>
              <a:rPr kumimoji="1" lang="en-US" altLang="ko-KR" sz="1200" dirty="0" err="1"/>
              <a:t>contoller</a:t>
            </a:r>
            <a:r>
              <a:rPr kumimoji="1" lang="ko-KR" altLang="en-US" sz="1200" dirty="0"/>
              <a:t> 작성</a:t>
            </a:r>
            <a:r>
              <a:rPr kumimoji="1" lang="en-US" altLang="ko-KR" sz="1200" dirty="0"/>
              <a:t>.</a:t>
            </a:r>
            <a:r>
              <a:rPr kumimoji="1" lang="ko-KR" altLang="en-US" sz="1200" dirty="0"/>
              <a:t>  </a:t>
            </a:r>
            <a:endParaRPr kumimoji="1" lang="en-US" altLang="ko-KR" sz="1200" dirty="0"/>
          </a:p>
          <a:p>
            <a:r>
              <a:rPr kumimoji="1" lang="en-US" altLang="ko-KR" sz="1200" dirty="0" err="1"/>
              <a:t>service.update</a:t>
            </a:r>
            <a:r>
              <a:rPr kumimoji="1" lang="en-US" altLang="ko-KR" sz="1200" dirty="0"/>
              <a:t>(t)</a:t>
            </a:r>
            <a:r>
              <a:rPr kumimoji="1" lang="ko-KR" altLang="en-US" sz="1200" dirty="0"/>
              <a:t>로 업데이트를 실행하고 </a:t>
            </a:r>
            <a:endParaRPr kumimoji="1" lang="en-US" altLang="ko-KR" sz="1200" dirty="0"/>
          </a:p>
          <a:p>
            <a:r>
              <a:rPr kumimoji="1" lang="en-US" altLang="ko-Kore-KR" sz="1200" dirty="0"/>
              <a:t>Json</a:t>
            </a:r>
            <a:r>
              <a:rPr kumimoji="1" lang="ko-Kore-KR" altLang="en-US" sz="1200" dirty="0"/>
              <a:t>데이터</a:t>
            </a:r>
            <a:r>
              <a:rPr kumimoji="1" lang="ko-KR" altLang="en-US" sz="1200"/>
              <a:t> 변환을 위해 </a:t>
            </a:r>
            <a:endParaRPr kumimoji="1" lang="en-US" altLang="ko-KR" sz="1200" dirty="0"/>
          </a:p>
          <a:p>
            <a:r>
              <a:rPr kumimoji="1" lang="en-US" altLang="ko-Kore-KR" sz="1200" dirty="0" err="1"/>
              <a:t>pageJsonR</a:t>
            </a:r>
            <a:r>
              <a:rPr kumimoji="1" lang="en-US" altLang="ko-KR" sz="1200" dirty="0" err="1"/>
              <a:t>eport</a:t>
            </a:r>
            <a:r>
              <a:rPr kumimoji="1" lang="ko-KR" altLang="en-US" sz="1200" dirty="0"/>
              <a:t>로 </a:t>
            </a:r>
            <a:r>
              <a:rPr kumimoji="1" lang="ko-KR" altLang="en-US" sz="1200" dirty="0" err="1"/>
              <a:t>리턴합니다</a:t>
            </a:r>
            <a:r>
              <a:rPr kumimoji="1" lang="en-US" altLang="ko-KR" sz="1200" dirty="0"/>
              <a:t>.</a:t>
            </a:r>
            <a:r>
              <a:rPr kumimoji="1" lang="ko-KR" altLang="en-US" sz="1200" dirty="0"/>
              <a:t> </a:t>
            </a:r>
            <a:endParaRPr kumimoji="1" lang="ko-Kore-KR" altLang="en-US" sz="1200" dirty="0"/>
          </a:p>
          <a:p>
            <a:r>
              <a:rPr kumimoji="1" lang="en-US" altLang="ko-Kore-KR" sz="1200" dirty="0" err="1"/>
              <a:t>updateTaskVal</a:t>
            </a:r>
            <a:r>
              <a:rPr kumimoji="1" lang="en-US" altLang="ko-Kore-KR" sz="1200" dirty="0"/>
              <a:t>()</a:t>
            </a:r>
            <a:r>
              <a:rPr kumimoji="1" lang="ko-KR" altLang="en-US" sz="1200" dirty="0"/>
              <a:t>함수를 통해 수정 </a:t>
            </a:r>
            <a:r>
              <a:rPr kumimoji="1" lang="ko-KR" altLang="en-US" sz="1200" dirty="0" err="1"/>
              <a:t>모달창에</a:t>
            </a:r>
            <a:r>
              <a:rPr kumimoji="1" lang="ko-KR" altLang="en-US" sz="1200" dirty="0"/>
              <a:t> 있는 </a:t>
            </a:r>
            <a:endParaRPr kumimoji="1" lang="en-US" altLang="ko-KR" sz="1200" dirty="0"/>
          </a:p>
          <a:p>
            <a:r>
              <a:rPr kumimoji="1" lang="ko-KR" altLang="en-US" sz="1200" dirty="0"/>
              <a:t>데이터를 받아옵니다</a:t>
            </a:r>
            <a:r>
              <a:rPr kumimoji="1" lang="en-US" altLang="ko-KR" sz="1200" dirty="0"/>
              <a:t>.</a:t>
            </a:r>
            <a:r>
              <a:rPr kumimoji="1" lang="ko-KR" altLang="en-US" sz="1200" dirty="0"/>
              <a:t> </a:t>
            </a:r>
            <a:endParaRPr kumimoji="1" lang="en-US" altLang="ko-KR" sz="1200" dirty="0"/>
          </a:p>
          <a:p>
            <a:r>
              <a:rPr kumimoji="1" lang="en-US" altLang="ko-KR" sz="1200" dirty="0"/>
              <a:t>Ajax </a:t>
            </a:r>
            <a:r>
              <a:rPr kumimoji="1" lang="ko-KR" altLang="en-US" sz="1200" dirty="0"/>
              <a:t>를 통해 수정이 처리 될 수 있도록 </a:t>
            </a:r>
            <a:endParaRPr kumimoji="1" lang="en-US" altLang="ko-KR" sz="1200" dirty="0"/>
          </a:p>
          <a:p>
            <a:r>
              <a:rPr kumimoji="1" lang="en-US" altLang="ko-KR" sz="1200" dirty="0"/>
              <a:t>$.ajax({}) </a:t>
            </a:r>
            <a:r>
              <a:rPr kumimoji="1" lang="ko-KR" altLang="en-US" sz="1200" dirty="0"/>
              <a:t>구문을 작성합니다</a:t>
            </a:r>
            <a:r>
              <a:rPr kumimoji="1" lang="en-US" altLang="ko-KR" sz="1200" dirty="0"/>
              <a:t>.</a:t>
            </a:r>
            <a:r>
              <a:rPr kumimoji="1" lang="ko-KR" altLang="en-US" sz="1200" dirty="0"/>
              <a:t> </a:t>
            </a:r>
            <a:endParaRPr kumimoji="1" lang="en-US" altLang="ko-KR" sz="1200" dirty="0"/>
          </a:p>
          <a:p>
            <a:r>
              <a:rPr kumimoji="1" lang="en-US" altLang="ko-Kore-KR" sz="1200" dirty="0" err="1"/>
              <a:t>url</a:t>
            </a:r>
            <a:r>
              <a:rPr kumimoji="1" lang="ko-KR" altLang="en-US" sz="1200" dirty="0"/>
              <a:t> 로 </a:t>
            </a:r>
            <a:r>
              <a:rPr kumimoji="1" lang="en-US" altLang="ko-KR" sz="1200" dirty="0"/>
              <a:t>update</a:t>
            </a:r>
            <a:r>
              <a:rPr kumimoji="1" lang="ko-KR" altLang="en-US" sz="1200" dirty="0"/>
              <a:t> </a:t>
            </a:r>
            <a:r>
              <a:rPr kumimoji="1" lang="en-US" altLang="ko-KR" sz="1200" dirty="0" err="1"/>
              <a:t>contoller</a:t>
            </a:r>
            <a:r>
              <a:rPr kumimoji="1" lang="ko-KR" altLang="en-US" sz="1200" dirty="0"/>
              <a:t> 주소를 적어줍니다</a:t>
            </a:r>
            <a:r>
              <a:rPr kumimoji="1" lang="en-US" altLang="ko-KR" sz="1200" dirty="0"/>
              <a:t>.</a:t>
            </a:r>
            <a:r>
              <a:rPr kumimoji="1" lang="ko-KR" altLang="en-US" sz="1200" dirty="0"/>
              <a:t> </a:t>
            </a:r>
            <a:endParaRPr kumimoji="1" lang="en-US" altLang="ko-KR" sz="1200" dirty="0"/>
          </a:p>
          <a:p>
            <a:r>
              <a:rPr kumimoji="1" lang="en-US" altLang="ko-KR" sz="1200" dirty="0"/>
              <a:t>Ajax</a:t>
            </a:r>
            <a:r>
              <a:rPr kumimoji="1" lang="ko-KR" altLang="en-US" sz="1200" dirty="0"/>
              <a:t>처리로 화면 전환이 되지 않기 </a:t>
            </a:r>
            <a:r>
              <a:rPr kumimoji="1" lang="ko-KR" altLang="en-US" sz="1200" dirty="0" err="1"/>
              <a:t>떄문에</a:t>
            </a:r>
            <a:r>
              <a:rPr kumimoji="1" lang="ko-KR" altLang="en-US" sz="1200" dirty="0"/>
              <a:t> </a:t>
            </a:r>
            <a:endParaRPr kumimoji="1" lang="en-US" altLang="ko-KR" sz="1200" dirty="0"/>
          </a:p>
          <a:p>
            <a:r>
              <a:rPr kumimoji="1" lang="ko-KR" altLang="en-US" sz="1200" dirty="0" err="1"/>
              <a:t>화면단처리를</a:t>
            </a:r>
            <a:r>
              <a:rPr kumimoji="1" lang="ko-KR" altLang="en-US" sz="1200" dirty="0"/>
              <a:t> 따로 해줍니다</a:t>
            </a:r>
            <a:r>
              <a:rPr kumimoji="1" lang="en-US" altLang="ko-KR" sz="1200" dirty="0"/>
              <a:t>.</a:t>
            </a:r>
            <a:r>
              <a:rPr kumimoji="1" lang="ko-KR" altLang="en-US" sz="1200" dirty="0"/>
              <a:t> </a:t>
            </a:r>
            <a:endParaRPr kumimoji="1" lang="en-US" altLang="ko-KR" sz="1200" dirty="0"/>
          </a:p>
          <a:p>
            <a:r>
              <a:rPr kumimoji="1" lang="ko-KR" altLang="en-US" sz="1200" dirty="0" err="1"/>
              <a:t>모달창</a:t>
            </a:r>
            <a:r>
              <a:rPr kumimoji="1" lang="ko-KR" altLang="en-US" sz="1200" dirty="0"/>
              <a:t> 데이터를 받아와서 화면에 </a:t>
            </a:r>
            <a:r>
              <a:rPr kumimoji="1" lang="en-US" altLang="ko-KR" sz="1200" dirty="0"/>
              <a:t>text()</a:t>
            </a:r>
            <a:r>
              <a:rPr kumimoji="1" lang="ko-KR" altLang="en-US" sz="1200" dirty="0"/>
              <a:t> 입력 처리 합니다</a:t>
            </a:r>
            <a:r>
              <a:rPr kumimoji="1" lang="en-US" altLang="ko-KR" sz="1200" dirty="0"/>
              <a:t>.</a:t>
            </a:r>
            <a:r>
              <a:rPr kumimoji="1" lang="ko-KR" altLang="en-US" sz="1200" dirty="0"/>
              <a:t> </a:t>
            </a:r>
            <a:endParaRPr kumimoji="1" lang="en-US" altLang="ko-KR" sz="1200" dirty="0"/>
          </a:p>
          <a:p>
            <a:endParaRPr kumimoji="1" lang="en-US" altLang="ko-KR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274BD-53C5-40DC-9A2C-79DF4A2853D9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11137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sz="1200" dirty="0" err="1"/>
              <a:t>서브태스크</a:t>
            </a:r>
            <a:r>
              <a:rPr kumimoji="1" lang="ko-KR" altLang="en-US" sz="1200" dirty="0"/>
              <a:t> 추가 버튼을 클릭하면 </a:t>
            </a:r>
            <a:r>
              <a:rPr kumimoji="1" lang="ko-KR" altLang="en-US" sz="1200" dirty="0" err="1"/>
              <a:t>서브태스크</a:t>
            </a:r>
            <a:endParaRPr kumimoji="1" lang="en-US" altLang="ko-KR" sz="1200" dirty="0"/>
          </a:p>
          <a:p>
            <a:r>
              <a:rPr kumimoji="1" lang="ko-KR" altLang="en-US" sz="1200" dirty="0" err="1"/>
              <a:t>서브태스크</a:t>
            </a:r>
            <a:r>
              <a:rPr kumimoji="1" lang="ko-KR" altLang="en-US" sz="1200" dirty="0"/>
              <a:t> </a:t>
            </a:r>
            <a:r>
              <a:rPr kumimoji="1" lang="ko-KR" altLang="en-US" sz="1200" dirty="0" err="1"/>
              <a:t>모달</a:t>
            </a:r>
            <a:r>
              <a:rPr kumimoji="1" lang="ko-KR" altLang="en-US" sz="1200" dirty="0"/>
              <a:t> 추가 창에서는 </a:t>
            </a:r>
            <a:endParaRPr kumimoji="1" lang="en-US" altLang="ko-KR" sz="1200" dirty="0"/>
          </a:p>
          <a:p>
            <a:r>
              <a:rPr kumimoji="1" lang="ko-KR" altLang="en-US" sz="1200" dirty="0"/>
              <a:t>해당 프로젝트에 할당된 인원을 </a:t>
            </a:r>
            <a:endParaRPr kumimoji="1" lang="en-US" altLang="ko-KR" sz="1200" dirty="0"/>
          </a:p>
          <a:p>
            <a:r>
              <a:rPr kumimoji="1" lang="en-US" altLang="ko-Kore-KR" sz="1200" dirty="0"/>
              <a:t>Select box</a:t>
            </a:r>
            <a:r>
              <a:rPr kumimoji="1" lang="ko-KR" altLang="en-US" sz="1200" dirty="0"/>
              <a:t>로 출력할 수 있도록</a:t>
            </a:r>
            <a:r>
              <a:rPr kumimoji="1" lang="en-US" altLang="ko-KR" sz="1200" dirty="0"/>
              <a:t>,</a:t>
            </a:r>
            <a:r>
              <a:rPr kumimoji="1" lang="ko-KR" altLang="en-US" sz="1200" dirty="0"/>
              <a:t> </a:t>
            </a:r>
            <a:endParaRPr kumimoji="1" lang="en-US" altLang="ko-KR" sz="1200" dirty="0"/>
          </a:p>
          <a:p>
            <a:r>
              <a:rPr kumimoji="1" lang="en-US" altLang="ko-Kore-KR" sz="1200" dirty="0" err="1"/>
              <a:t>Task_no</a:t>
            </a:r>
            <a:r>
              <a:rPr kumimoji="1" lang="ko-KR" altLang="en-US" sz="1200" dirty="0"/>
              <a:t>를 파라미터로 받아</a:t>
            </a:r>
            <a:r>
              <a:rPr kumimoji="1" lang="en-US" altLang="ko-KR" sz="1200" dirty="0"/>
              <a:t>,</a:t>
            </a:r>
            <a:r>
              <a:rPr kumimoji="1" lang="ko-KR" altLang="en-US" sz="1200" dirty="0"/>
              <a:t> </a:t>
            </a:r>
            <a:endParaRPr kumimoji="1" lang="en-US" altLang="ko-KR" sz="1200" dirty="0"/>
          </a:p>
          <a:p>
            <a:r>
              <a:rPr kumimoji="1" lang="en-US" altLang="ko-KR" sz="1200" dirty="0" err="1"/>
              <a:t>Pno</a:t>
            </a:r>
            <a:r>
              <a:rPr kumimoji="1" lang="en-US" altLang="ko-KR" sz="1200" dirty="0"/>
              <a:t> </a:t>
            </a:r>
            <a:r>
              <a:rPr kumimoji="1" lang="ko-KR" altLang="en-US" sz="1200" dirty="0"/>
              <a:t>와 </a:t>
            </a:r>
            <a:r>
              <a:rPr kumimoji="1" lang="en-US" altLang="ko-KR" sz="1200" dirty="0"/>
              <a:t>name</a:t>
            </a:r>
            <a:r>
              <a:rPr kumimoji="1" lang="ko-KR" altLang="en-US" sz="1200" dirty="0"/>
              <a:t>을 가져오는 </a:t>
            </a:r>
            <a:r>
              <a:rPr kumimoji="1" lang="en-US" altLang="ko-KR" sz="1200" dirty="0"/>
              <a:t>mapper</a:t>
            </a:r>
            <a:r>
              <a:rPr kumimoji="1" lang="ko-KR" altLang="en-US" sz="1200" dirty="0"/>
              <a:t>를 </a:t>
            </a:r>
            <a:endParaRPr kumimoji="1" lang="en-US" altLang="ko-KR" sz="1200" dirty="0"/>
          </a:p>
          <a:p>
            <a:r>
              <a:rPr kumimoji="1" lang="ko-KR" altLang="en-US" sz="1200" dirty="0"/>
              <a:t>작성합니다</a:t>
            </a:r>
            <a:r>
              <a:rPr kumimoji="1" lang="en-US" altLang="ko-KR" sz="1200" dirty="0"/>
              <a:t>.</a:t>
            </a:r>
            <a:r>
              <a:rPr kumimoji="1" lang="ko-KR" altLang="en-US" sz="1200" dirty="0"/>
              <a:t> </a:t>
            </a:r>
            <a:endParaRPr kumimoji="1" lang="en-US" altLang="ko-KR" sz="1200" dirty="0"/>
          </a:p>
          <a:p>
            <a:r>
              <a:rPr kumimoji="1" lang="ko-KR" altLang="en-US" sz="1200" dirty="0"/>
              <a:t> 추가 </a:t>
            </a:r>
            <a:r>
              <a:rPr kumimoji="1" lang="ko-KR" altLang="en-US" sz="1200" dirty="0" err="1"/>
              <a:t>모달창을</a:t>
            </a:r>
            <a:r>
              <a:rPr kumimoji="1" lang="ko-KR" altLang="en-US" sz="1200" dirty="0"/>
              <a:t> 호출합니다</a:t>
            </a:r>
            <a:endParaRPr kumimoji="1" lang="en-US" altLang="ko-KR" sz="1200" dirty="0"/>
          </a:p>
          <a:p>
            <a:endParaRPr kumimoji="1" lang="en-US" altLang="ko-KR" sz="1200" dirty="0"/>
          </a:p>
          <a:p>
            <a:r>
              <a:rPr kumimoji="1" lang="en-US" altLang="ko-KR" sz="1200" dirty="0"/>
              <a:t>Controller </a:t>
            </a:r>
            <a:r>
              <a:rPr kumimoji="1" lang="ko-KR" altLang="en-US" sz="1200" dirty="0"/>
              <a:t>단에서 </a:t>
            </a:r>
            <a:r>
              <a:rPr kumimoji="1" lang="ko-KR" altLang="en-US" sz="1200" dirty="0" err="1"/>
              <a:t>공통모델어트리뷰트를</a:t>
            </a:r>
            <a:endParaRPr kumimoji="1" lang="en-US" altLang="ko-KR" sz="1200" dirty="0"/>
          </a:p>
          <a:p>
            <a:r>
              <a:rPr kumimoji="1" lang="ko-KR" altLang="en-US" sz="1200" dirty="0"/>
              <a:t>선언합니다</a:t>
            </a:r>
            <a:r>
              <a:rPr kumimoji="1" lang="en-US" altLang="ko-KR" sz="1200" dirty="0"/>
              <a:t>.</a:t>
            </a:r>
            <a:r>
              <a:rPr kumimoji="1" lang="ko-KR" altLang="en-US" sz="1200" dirty="0"/>
              <a:t>  </a:t>
            </a:r>
            <a:endParaRPr kumimoji="1" lang="en-US" altLang="ko-KR" sz="1200" dirty="0"/>
          </a:p>
          <a:p>
            <a:r>
              <a:rPr kumimoji="1" lang="en-US" altLang="ko-Kore-KR" sz="1200" dirty="0"/>
              <a:t>View </a:t>
            </a:r>
            <a:r>
              <a:rPr kumimoji="1" lang="ko-KR" altLang="en-US" sz="1200" dirty="0"/>
              <a:t>단에서는 </a:t>
            </a:r>
            <a:r>
              <a:rPr kumimoji="1" lang="ko-KR" altLang="en-US" sz="1200" dirty="0" err="1"/>
              <a:t>서브태스크</a:t>
            </a:r>
            <a:r>
              <a:rPr kumimoji="1" lang="ko-KR" altLang="en-US" sz="1200" dirty="0"/>
              <a:t> </a:t>
            </a:r>
            <a:r>
              <a:rPr kumimoji="1" lang="ko-KR" altLang="en-US" sz="1200" dirty="0" err="1"/>
              <a:t>모달</a:t>
            </a:r>
            <a:r>
              <a:rPr kumimoji="1" lang="ko-KR" altLang="en-US" sz="1200" dirty="0"/>
              <a:t> 창에서 </a:t>
            </a:r>
            <a:endParaRPr kumimoji="1" lang="en-US" altLang="ko-KR" sz="1200" dirty="0"/>
          </a:p>
          <a:p>
            <a:r>
              <a:rPr kumimoji="1" lang="ko-KR" altLang="en-US" sz="1200" dirty="0" err="1"/>
              <a:t>공통모델어트리뷰트를</a:t>
            </a:r>
            <a:r>
              <a:rPr kumimoji="1" lang="ko-KR" altLang="en-US" sz="1200" dirty="0"/>
              <a:t> 통해서 </a:t>
            </a:r>
            <a:endParaRPr kumimoji="1" lang="en-US" altLang="ko-KR" sz="1200" dirty="0"/>
          </a:p>
          <a:p>
            <a:r>
              <a:rPr kumimoji="1" lang="en-US" altLang="ko-Kore-KR" sz="1200" dirty="0"/>
              <a:t>Value</a:t>
            </a:r>
            <a:r>
              <a:rPr kumimoji="1" lang="ko-KR" altLang="en-US" sz="1200" dirty="0"/>
              <a:t>에는 </a:t>
            </a:r>
            <a:r>
              <a:rPr kumimoji="1" lang="en-US" altLang="ko-KR" sz="1200" dirty="0" err="1"/>
              <a:t>pno</a:t>
            </a:r>
            <a:r>
              <a:rPr kumimoji="1" lang="en-US" altLang="ko-KR" sz="1200" dirty="0"/>
              <a:t>,</a:t>
            </a:r>
            <a:r>
              <a:rPr kumimoji="1" lang="ko-KR" altLang="en-US" sz="1200" dirty="0"/>
              <a:t> </a:t>
            </a:r>
            <a:r>
              <a:rPr kumimoji="1" lang="en-US" altLang="ko-KR" sz="1200" dirty="0"/>
              <a:t>text</a:t>
            </a:r>
            <a:r>
              <a:rPr kumimoji="1" lang="ko-KR" altLang="en-US" sz="1200" dirty="0"/>
              <a:t>는 </a:t>
            </a:r>
            <a:r>
              <a:rPr kumimoji="1" lang="en-US" altLang="ko-KR" sz="1200" dirty="0"/>
              <a:t>name</a:t>
            </a:r>
            <a:r>
              <a:rPr kumimoji="1" lang="ko-KR" altLang="en-US" sz="1200" dirty="0"/>
              <a:t>을 매핑하여 </a:t>
            </a:r>
            <a:endParaRPr kumimoji="1" lang="en-US" altLang="ko-KR" sz="1200" dirty="0"/>
          </a:p>
          <a:p>
            <a:r>
              <a:rPr kumimoji="1" lang="ko-KR" altLang="en-US" sz="1200" dirty="0" err="1"/>
              <a:t>셀렉트박스로</a:t>
            </a:r>
            <a:r>
              <a:rPr kumimoji="1" lang="ko-KR" altLang="en-US" sz="1200" dirty="0"/>
              <a:t> 출력합니다</a:t>
            </a:r>
            <a:r>
              <a:rPr kumimoji="1" lang="en-US" altLang="ko-KR" sz="1200" dirty="0"/>
              <a:t>.</a:t>
            </a:r>
            <a:r>
              <a:rPr kumimoji="1" lang="ko-KR" altLang="en-US" sz="1200" dirty="0"/>
              <a:t> </a:t>
            </a:r>
            <a:endParaRPr kumimoji="1" lang="en-US" altLang="ko-KR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274BD-53C5-40DC-9A2C-79DF4A2853D9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81274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sz="1200" dirty="0"/>
              <a:t>Task </a:t>
            </a:r>
            <a:r>
              <a:rPr kumimoji="1" lang="ko-KR" altLang="en-US" sz="1200" dirty="0"/>
              <a:t>객체를 파라미터로 해서 </a:t>
            </a:r>
            <a:r>
              <a:rPr kumimoji="1" lang="en-US" altLang="ko-KR" sz="1200" dirty="0" err="1"/>
              <a:t>project_task</a:t>
            </a:r>
            <a:r>
              <a:rPr kumimoji="1" lang="ko-KR" altLang="en-US" sz="1200" dirty="0"/>
              <a:t>에 데이터를 </a:t>
            </a:r>
            <a:endParaRPr kumimoji="1" lang="en-US" altLang="ko-KR" sz="1200" dirty="0"/>
          </a:p>
          <a:p>
            <a:r>
              <a:rPr kumimoji="1" lang="ko-KR" altLang="en-US" sz="1200" dirty="0"/>
              <a:t>추가하는 </a:t>
            </a:r>
            <a:r>
              <a:rPr kumimoji="1" lang="en-US" altLang="ko-KR" sz="1200" dirty="0"/>
              <a:t>mapper</a:t>
            </a:r>
            <a:r>
              <a:rPr kumimoji="1" lang="ko-KR" altLang="en-US" sz="1200" dirty="0"/>
              <a:t>를 작성합니다</a:t>
            </a:r>
            <a:endParaRPr kumimoji="1" lang="en-US" altLang="ko-KR" sz="1200" dirty="0"/>
          </a:p>
          <a:p>
            <a:r>
              <a:rPr kumimoji="1" lang="en-US" altLang="ko-Kore-KR" sz="1200" dirty="0"/>
              <a:t>Task</a:t>
            </a:r>
            <a:r>
              <a:rPr kumimoji="1" lang="ko-KR" altLang="en-US" sz="1200" dirty="0"/>
              <a:t>객체를 파라미터로 하는 </a:t>
            </a:r>
            <a:r>
              <a:rPr kumimoji="1" lang="en-US" altLang="ko-KR" sz="1200" dirty="0" err="1"/>
              <a:t>contoller</a:t>
            </a:r>
            <a:r>
              <a:rPr kumimoji="1" lang="ko-KR" altLang="en-US" sz="1200" dirty="0"/>
              <a:t>를 작성합니다</a:t>
            </a:r>
            <a:r>
              <a:rPr kumimoji="1" lang="en-US" altLang="ko-KR" sz="1200" dirty="0"/>
              <a:t>.</a:t>
            </a:r>
          </a:p>
          <a:p>
            <a:r>
              <a:rPr kumimoji="1" lang="en-US" altLang="ko-KR" sz="1200" dirty="0"/>
              <a:t>Insert</a:t>
            </a:r>
            <a:r>
              <a:rPr kumimoji="1" lang="ko-KR" altLang="en-US" sz="1200" dirty="0"/>
              <a:t>를 실행하고  </a:t>
            </a:r>
            <a:endParaRPr kumimoji="1" lang="en-US" altLang="ko-KR" sz="1200" dirty="0"/>
          </a:p>
          <a:p>
            <a:r>
              <a:rPr kumimoji="1" lang="en-US" altLang="ko-KR" sz="1200" dirty="0"/>
              <a:t>ajax</a:t>
            </a:r>
            <a:r>
              <a:rPr kumimoji="1" lang="ko-KR" altLang="en-US" sz="1200" dirty="0"/>
              <a:t> 처리를 위해 </a:t>
            </a:r>
            <a:r>
              <a:rPr kumimoji="1" lang="en-US" altLang="ko-KR" sz="1200" dirty="0" err="1"/>
              <a:t>pageJsonReport</a:t>
            </a:r>
            <a:r>
              <a:rPr kumimoji="1" lang="ko-KR" altLang="en-US" sz="1200" dirty="0"/>
              <a:t>를 </a:t>
            </a:r>
            <a:r>
              <a:rPr kumimoji="1" lang="ko-KR" altLang="en-US" sz="1200" dirty="0" err="1"/>
              <a:t>리턴합니다</a:t>
            </a:r>
            <a:r>
              <a:rPr kumimoji="1" lang="en-US" altLang="ko-KR" sz="1200" dirty="0"/>
              <a:t>.</a:t>
            </a:r>
            <a:r>
              <a:rPr kumimoji="1" lang="ko-KR" altLang="en-US" sz="1200" dirty="0"/>
              <a:t> </a:t>
            </a:r>
            <a:endParaRPr kumimoji="1" lang="ko-Kore-KR" altLang="en-US" sz="1200" dirty="0"/>
          </a:p>
          <a:p>
            <a:r>
              <a:rPr kumimoji="1" lang="en-US" altLang="ko-Kore-KR" sz="1200" dirty="0"/>
              <a:t>View </a:t>
            </a:r>
            <a:r>
              <a:rPr kumimoji="1" lang="ko-KR" altLang="en-US" sz="1200" dirty="0"/>
              <a:t>단에서는 </a:t>
            </a:r>
            <a:r>
              <a:rPr kumimoji="1" lang="en-US" altLang="ko-KR" sz="1200" dirty="0" err="1"/>
              <a:t>taskVal</a:t>
            </a:r>
            <a:r>
              <a:rPr kumimoji="1" lang="en-US" altLang="ko-KR" sz="1200" dirty="0"/>
              <a:t>()</a:t>
            </a:r>
            <a:r>
              <a:rPr kumimoji="1" lang="ko-KR" altLang="en-US" sz="1200" dirty="0"/>
              <a:t>함수에서 </a:t>
            </a:r>
            <a:endParaRPr kumimoji="1" lang="en-US" altLang="ko-KR" sz="1200" dirty="0"/>
          </a:p>
          <a:p>
            <a:r>
              <a:rPr kumimoji="1" lang="ko-KR" altLang="en-US" sz="1200" dirty="0" err="1"/>
              <a:t>서브태스크</a:t>
            </a:r>
            <a:r>
              <a:rPr kumimoji="1" lang="ko-KR" altLang="en-US" sz="1200" dirty="0"/>
              <a:t> 추가 </a:t>
            </a:r>
            <a:r>
              <a:rPr kumimoji="1" lang="ko-KR" altLang="en-US" sz="1200" dirty="0" err="1"/>
              <a:t>모달창</a:t>
            </a:r>
            <a:r>
              <a:rPr kumimoji="1" lang="ko-KR" altLang="en-US" sz="1200" dirty="0"/>
              <a:t> 데이터를 받아와서</a:t>
            </a:r>
            <a:endParaRPr kumimoji="1" lang="en-US" altLang="ko-KR" sz="1200" dirty="0"/>
          </a:p>
          <a:p>
            <a:r>
              <a:rPr kumimoji="1" lang="en-US" altLang="ko-KR" sz="1200" dirty="0"/>
              <a:t>Ajax</a:t>
            </a:r>
            <a:r>
              <a:rPr kumimoji="1" lang="ko-KR" altLang="en-US" sz="1200" dirty="0"/>
              <a:t> 에 </a:t>
            </a:r>
            <a:r>
              <a:rPr kumimoji="1" lang="en-US" altLang="ko-KR" sz="1200" dirty="0"/>
              <a:t>data</a:t>
            </a:r>
            <a:r>
              <a:rPr kumimoji="1" lang="ko-KR" altLang="en-US" sz="1200" dirty="0"/>
              <a:t>값으로 넘겨줍니다</a:t>
            </a:r>
            <a:r>
              <a:rPr kumimoji="1" lang="en-US" altLang="ko-KR" sz="1200" dirty="0"/>
              <a:t>.</a:t>
            </a:r>
            <a:r>
              <a:rPr kumimoji="1" lang="ko-KR" altLang="en-US" sz="1200" dirty="0"/>
              <a:t> </a:t>
            </a:r>
            <a:endParaRPr kumimoji="1" lang="en-US" altLang="ko-KR" sz="1200" dirty="0"/>
          </a:p>
          <a:p>
            <a:r>
              <a:rPr kumimoji="1" lang="en-US" altLang="ko-KR" sz="1200" dirty="0" err="1"/>
              <a:t>Url</a:t>
            </a:r>
            <a:r>
              <a:rPr kumimoji="1" lang="ko-KR" altLang="en-US" sz="1200" dirty="0"/>
              <a:t>로 </a:t>
            </a:r>
            <a:r>
              <a:rPr kumimoji="1" lang="en-US" altLang="ko-KR" sz="1200" dirty="0"/>
              <a:t>insert</a:t>
            </a:r>
            <a:r>
              <a:rPr kumimoji="1" lang="ko-KR" altLang="en-US" sz="1200" dirty="0"/>
              <a:t> </a:t>
            </a:r>
            <a:r>
              <a:rPr kumimoji="1" lang="en-US" altLang="ko-KR" sz="1200" dirty="0" err="1"/>
              <a:t>contoller</a:t>
            </a:r>
            <a:r>
              <a:rPr kumimoji="1" lang="ko-KR" altLang="en-US" sz="1200" dirty="0"/>
              <a:t>를 실행하고 </a:t>
            </a:r>
            <a:endParaRPr kumimoji="1" lang="en-US" altLang="ko-KR" sz="1200" dirty="0"/>
          </a:p>
          <a:p>
            <a:r>
              <a:rPr kumimoji="1" lang="ko-KR" altLang="en-US" sz="1200" dirty="0"/>
              <a:t>처리 </a:t>
            </a:r>
            <a:r>
              <a:rPr kumimoji="1" lang="ko-KR" altLang="en-US" sz="1200" dirty="0" err="1"/>
              <a:t>완료후</a:t>
            </a:r>
            <a:r>
              <a:rPr kumimoji="1" lang="ko-KR" altLang="en-US" sz="1200" dirty="0"/>
              <a:t> </a:t>
            </a:r>
            <a:r>
              <a:rPr kumimoji="1" lang="en-US" altLang="ko-KR" sz="1200" dirty="0"/>
              <a:t>modal(“hide”)</a:t>
            </a:r>
            <a:r>
              <a:rPr kumimoji="1" lang="ko-KR" altLang="en-US" sz="1200" dirty="0"/>
              <a:t>를 통해 </a:t>
            </a:r>
            <a:endParaRPr kumimoji="1" lang="en-US" altLang="ko-KR" sz="1200" dirty="0"/>
          </a:p>
          <a:p>
            <a:r>
              <a:rPr kumimoji="1" lang="ko-KR" altLang="en-US" sz="1200" dirty="0" err="1"/>
              <a:t>모달창</a:t>
            </a:r>
            <a:r>
              <a:rPr kumimoji="1" lang="ko-KR" altLang="en-US" sz="1200" dirty="0"/>
              <a:t> 닫기</a:t>
            </a:r>
            <a:r>
              <a:rPr kumimoji="1" lang="en-US" altLang="ko-KR" sz="1200" dirty="0"/>
              <a:t>,</a:t>
            </a:r>
            <a:r>
              <a:rPr kumimoji="1" lang="ko-KR" altLang="en-US" sz="1200" dirty="0"/>
              <a:t> </a:t>
            </a:r>
            <a:endParaRPr kumimoji="1" lang="en-US" altLang="ko-KR" sz="1200" dirty="0"/>
          </a:p>
          <a:p>
            <a:r>
              <a:rPr kumimoji="1" lang="en-US" altLang="ko-KR" sz="1200" dirty="0"/>
              <a:t>$(“#</a:t>
            </a:r>
            <a:r>
              <a:rPr kumimoji="1" lang="en-US" altLang="ko-KR" sz="1200" dirty="0" err="1"/>
              <a:t>subtaskList</a:t>
            </a:r>
            <a:r>
              <a:rPr kumimoji="1" lang="en-US" altLang="ko-KR" sz="1200" dirty="0"/>
              <a:t>”).load(</a:t>
            </a:r>
            <a:r>
              <a:rPr kumimoji="1" lang="en-US" altLang="ko-KR" sz="1200" dirty="0" err="1"/>
              <a:t>url</a:t>
            </a:r>
            <a:r>
              <a:rPr kumimoji="1" lang="en-US" altLang="ko-KR" sz="1200" dirty="0"/>
              <a:t>)</a:t>
            </a:r>
            <a:r>
              <a:rPr kumimoji="1" lang="ko-KR" altLang="en-US" sz="1200" dirty="0"/>
              <a:t>을 통해 </a:t>
            </a:r>
            <a:endParaRPr kumimoji="1" lang="en-US" altLang="ko-KR" sz="1200" dirty="0"/>
          </a:p>
          <a:p>
            <a:r>
              <a:rPr kumimoji="1" lang="ko-KR" altLang="en-US" sz="1200" dirty="0" err="1"/>
              <a:t>서브태스크</a:t>
            </a:r>
            <a:r>
              <a:rPr kumimoji="1" lang="ko-KR" altLang="en-US" sz="1200" dirty="0"/>
              <a:t> </a:t>
            </a:r>
            <a:r>
              <a:rPr kumimoji="1" lang="ko-KR" altLang="en-US" sz="1200" dirty="0" err="1"/>
              <a:t>리스트를다시</a:t>
            </a:r>
            <a:r>
              <a:rPr kumimoji="1" lang="ko-KR" altLang="en-US" sz="1200" dirty="0"/>
              <a:t> </a:t>
            </a:r>
            <a:r>
              <a:rPr kumimoji="1" lang="ko-KR" altLang="en-US" sz="1200" dirty="0" err="1"/>
              <a:t>출력처리하고</a:t>
            </a:r>
            <a:r>
              <a:rPr kumimoji="1" lang="ko-KR" altLang="en-US" sz="1200" dirty="0"/>
              <a:t> </a:t>
            </a:r>
            <a:endParaRPr kumimoji="1" lang="en-US" altLang="ko-KR" sz="1200" dirty="0"/>
          </a:p>
          <a:p>
            <a:r>
              <a:rPr kumimoji="1" lang="en-US" altLang="ko-KR" sz="1200" dirty="0"/>
              <a:t>.</a:t>
            </a:r>
            <a:r>
              <a:rPr kumimoji="1" lang="en-US" altLang="ko-KR" sz="1200" dirty="0" err="1"/>
              <a:t>val</a:t>
            </a:r>
            <a:r>
              <a:rPr kumimoji="1" lang="en-US" altLang="ko-KR" sz="1200" dirty="0"/>
              <a:t>(“”)</a:t>
            </a:r>
            <a:r>
              <a:rPr kumimoji="1" lang="ko-KR" altLang="en-US" sz="1200" dirty="0"/>
              <a:t>을 통해 </a:t>
            </a:r>
            <a:r>
              <a:rPr kumimoji="1" lang="ko-KR" altLang="en-US" sz="1200" dirty="0" err="1"/>
              <a:t>모달창을</a:t>
            </a:r>
            <a:r>
              <a:rPr kumimoji="1" lang="ko-KR" altLang="en-US" sz="1200" dirty="0"/>
              <a:t> 다시 </a:t>
            </a:r>
            <a:r>
              <a:rPr kumimoji="1" lang="en-US" altLang="ko-KR" sz="1200" dirty="0"/>
              <a:t>clear</a:t>
            </a:r>
            <a:r>
              <a:rPr kumimoji="1" lang="ko-KR" altLang="en-US" sz="1200" dirty="0"/>
              <a:t>해줍니다</a:t>
            </a:r>
            <a:r>
              <a:rPr kumimoji="1" lang="en-US" altLang="ko-KR" sz="1200" dirty="0"/>
              <a:t>.</a:t>
            </a:r>
            <a:r>
              <a:rPr kumimoji="1" lang="ko-KR" altLang="en-US" sz="1200" dirty="0"/>
              <a:t> </a:t>
            </a:r>
            <a:endParaRPr kumimoji="1" lang="ko-Kore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274BD-53C5-40DC-9A2C-79DF4A2853D9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67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A1BC22-7274-438C-80CD-A0F4F69ECE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E7D2714-DA6F-4B8E-9F94-95C23D4243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F512E24-5BF2-43F3-819C-1D27F8B959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54330-DD0A-4E02-964E-F1F386CC37E6}" type="datetimeFigureOut">
              <a:rPr lang="ko-KR" altLang="en-US" smtClean="0"/>
              <a:t>2021-04-11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9608591-CE81-4592-9ECF-FAB5441A2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19364AD-3070-4F1B-94DA-6D9E34FAC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01ED7-A013-4F7F-A686-A9193C173E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69633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F07C37-C479-4BB0-B51C-526C5EDA5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1734CCC-E024-400C-9D00-F03A843A9B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6AB6EDB-8BD0-4B5F-8C42-1EC695A283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54330-DD0A-4E02-964E-F1F386CC37E6}" type="datetimeFigureOut">
              <a:rPr lang="ko-KR" altLang="en-US" smtClean="0"/>
              <a:t>2021-04-11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DC8AC2F-6B2C-4722-9E8D-3DD2098F73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7C38A57-DDB8-428F-A19E-B545834D8A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01ED7-A013-4F7F-A686-A9193C173E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12475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7B7B42D-7CD9-41B4-9403-5136283C9FF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8CEDB85-716D-41BD-8B11-FA82FB470D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6B0FBC3-B38F-48B4-8D82-DAC93D3D48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54330-DD0A-4E02-964E-F1F386CC37E6}" type="datetimeFigureOut">
              <a:rPr lang="ko-KR" altLang="en-US" smtClean="0"/>
              <a:t>2021-04-11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984E660-DEC0-4CBA-BA02-C0932C28CD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B7D0C0A-4D5B-455F-8EE4-26228486E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01ED7-A013-4F7F-A686-A9193C173E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73576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D4DC35-3576-486E-9ACD-38C96FA0D6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690E935-2F97-47CB-AD56-F29A0D99F7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78E5E82-6515-4EA4-929C-CEA75FF696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54330-DD0A-4E02-964E-F1F386CC37E6}" type="datetimeFigureOut">
              <a:rPr lang="ko-KR" altLang="en-US" smtClean="0"/>
              <a:t>2021-04-11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05B6448-8DEC-4FBD-B7C5-26884A10C0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9610E2F-02D7-4335-B7B0-BBF7D8B74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01ED7-A013-4F7F-A686-A9193C173E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74693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D18B3B-C1CB-4277-BB73-6B5D9693AC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3400BB3-CAC7-4E5E-B585-2DAA8A1C9E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1A4ADB6-6305-4A61-829E-AD0A057ACB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54330-DD0A-4E02-964E-F1F386CC37E6}" type="datetimeFigureOut">
              <a:rPr lang="ko-KR" altLang="en-US" smtClean="0"/>
              <a:t>2021-04-11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964FC47-06BE-4234-A98C-A1A6DA9A2C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10F3C6E-3CAD-41CB-8E2A-D8B27A0222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01ED7-A013-4F7F-A686-A9193C173E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7257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4FDFCB-BC3F-4219-9414-19F7B1D5F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47DCE63-7DAB-4E92-B5D3-612D3D986EB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FCEE9C5-B06D-422C-8249-0AC163BABA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2FDE517-EA6F-48BE-90E1-BB79FF1A3B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54330-DD0A-4E02-964E-F1F386CC37E6}" type="datetimeFigureOut">
              <a:rPr lang="ko-KR" altLang="en-US" smtClean="0"/>
              <a:t>2021-04-11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53FF1F3-4BC0-45E2-A92D-28337ACAC4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FE074C6-04D9-489A-AB3D-D09C6FA63C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01ED7-A013-4F7F-A686-A9193C173E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59973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A4EA88-4ACD-47C4-86B8-2A845F7361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6EE39CA-97D2-4E1F-B6AC-8DD8769748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D85082E-16B2-4594-8C88-E489A82B43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996B0E3-3743-4D94-BF4A-57CA555EC67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30890E9-4113-4784-8140-939968FE83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FE4D805-5349-44B8-A056-4A6C5F999E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54330-DD0A-4E02-964E-F1F386CC37E6}" type="datetimeFigureOut">
              <a:rPr lang="ko-KR" altLang="en-US" smtClean="0"/>
              <a:t>2021-04-11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31BE2FD-B7C6-4EAF-88F6-95F91F4486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A3993F2-23F3-4158-A6C4-93D6109F25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01ED7-A013-4F7F-A686-A9193C173E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14664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5E474C-BD0E-497F-BD46-F1B28B60D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78BFAFF-4AF9-4269-AF8D-9CE4ACC06A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54330-DD0A-4E02-964E-F1F386CC37E6}" type="datetimeFigureOut">
              <a:rPr lang="ko-KR" altLang="en-US" smtClean="0"/>
              <a:t>2021-04-11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2D99BA0-ACA4-4C8D-A907-C4FCF83420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A5C2029-E6F2-49A0-B977-5413503A7C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01ED7-A013-4F7F-A686-A9193C173E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98261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320C8C9-CFD9-4AB9-B5C4-EFBA6B834D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54330-DD0A-4E02-964E-F1F386CC37E6}" type="datetimeFigureOut">
              <a:rPr lang="ko-KR" altLang="en-US" smtClean="0"/>
              <a:t>2021-04-11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2F7B1B5-58F1-4E1A-B942-0BC51E37A3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58B1BA9-31E2-41D5-A487-33E1D7C99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01ED7-A013-4F7F-A686-A9193C173E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20750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35DAF8-2B57-4E51-9A41-4C4890688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E1A5501-C38D-4F19-8496-C402103F0F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BAAEF62-AE1E-4BAC-B142-9C21232F90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046B194-ADCC-4675-8F34-EE96AD77F0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54330-DD0A-4E02-964E-F1F386CC37E6}" type="datetimeFigureOut">
              <a:rPr lang="ko-KR" altLang="en-US" smtClean="0"/>
              <a:t>2021-04-11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B9EB8AE-E496-4B9E-BF19-46988460CB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9A99738-1D30-4E94-91B3-67BC082688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01ED7-A013-4F7F-A686-A9193C173E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68429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821A74-2064-4341-899C-E0248DDC5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4E2A9B4-B93F-48B6-85EF-4ABD171779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5168D2B-2D7B-486A-B862-8861802FD5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B9B7709-DF63-4D61-AFBD-1780275D9D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54330-DD0A-4E02-964E-F1F386CC37E6}" type="datetimeFigureOut">
              <a:rPr lang="ko-KR" altLang="en-US" smtClean="0"/>
              <a:t>2021-04-11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2726DAA-4157-4ED1-BC2E-6237100AC0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0538218-E968-4D18-84AA-315256DD8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01ED7-A013-4F7F-A686-A9193C173E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29754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7ABB91E-FAA8-49FF-87C9-0CE2A2A6F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E098295-ADCD-4F22-824E-82593E0674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5A6D437-98D3-48BC-98C1-C0F075A852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C54330-DD0A-4E02-964E-F1F386CC37E6}" type="datetimeFigureOut">
              <a:rPr lang="ko-KR" altLang="en-US" smtClean="0"/>
              <a:t>2021-04-11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6148D64-C655-4ACA-8550-E529829B01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2D1FF42-C72E-43EB-86C4-6F8951151D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801ED7-A013-4F7F-A686-A9193C173E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57345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7" Type="http://schemas.openxmlformats.org/officeDocument/2006/relationships/image" Target="../media/image8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7" Type="http://schemas.openxmlformats.org/officeDocument/2006/relationships/image" Target="../media/image8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3.png"/><Relationship Id="rId5" Type="http://schemas.openxmlformats.org/officeDocument/2006/relationships/image" Target="../media/image81.png"/><Relationship Id="rId4" Type="http://schemas.openxmlformats.org/officeDocument/2006/relationships/image" Target="../media/image8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7" Type="http://schemas.openxmlformats.org/officeDocument/2006/relationships/image" Target="../media/image9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0.JPG"/><Relationship Id="rId5" Type="http://schemas.openxmlformats.org/officeDocument/2006/relationships/image" Target="../media/image99.JPG"/><Relationship Id="rId4" Type="http://schemas.openxmlformats.org/officeDocument/2006/relationships/image" Target="../media/image98.JP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5B9B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528D2B44-8367-4621-B6B5-DC3D83A07930}"/>
              </a:ext>
            </a:extLst>
          </p:cNvPr>
          <p:cNvSpPr txBox="1"/>
          <p:nvPr/>
        </p:nvSpPr>
        <p:spPr>
          <a:xfrm>
            <a:off x="4144836" y="2149840"/>
            <a:ext cx="39023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-윤고딕340" panose="02030504000101010101" pitchFamily="18" charset="-127"/>
                <a:ea typeface="-윤고딕340" panose="02030504000101010101" pitchFamily="18" charset="-127"/>
              </a:rPr>
              <a:t>3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-윤고딕340" panose="02030504000101010101" pitchFamily="18" charset="-127"/>
                <a:ea typeface="-윤고딕340" panose="02030504000101010101" pitchFamily="18" charset="-127"/>
              </a:rPr>
              <a:t>조 </a:t>
            </a:r>
            <a:r>
              <a:rPr lang="en-US" altLang="ko-KR" sz="2000" dirty="0">
                <a:solidFill>
                  <a:prstClr val="white"/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FINAL PROJECT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-윤고딕340" panose="02030504000101010101" pitchFamily="18" charset="-127"/>
              <a:ea typeface="-윤고딕340" panose="0203050400010101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7EE4AD8-9763-4518-B8A7-7571CD8D0865}"/>
              </a:ext>
            </a:extLst>
          </p:cNvPr>
          <p:cNvSpPr txBox="1"/>
          <p:nvPr/>
        </p:nvSpPr>
        <p:spPr>
          <a:xfrm>
            <a:off x="4260954" y="2320973"/>
            <a:ext cx="367008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ranklin Gothic Heavy" panose="020B0903020102020204" pitchFamily="34" charset="0"/>
                <a:ea typeface="나눔스퀘어 Bold" panose="020B0600000101010101" pitchFamily="50" charset="-127"/>
              </a:rPr>
              <a:t>P</a:t>
            </a:r>
            <a:r>
              <a:rPr kumimoji="0" lang="en-US" altLang="ko-KR" sz="6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Heavy" panose="020B0903020102020204" pitchFamily="34" charset="0"/>
                <a:ea typeface="나눔스퀘어 Bold" panose="020B0600000101010101" pitchFamily="50" charset="-127"/>
              </a:rPr>
              <a:t>ROJECT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A35376-518B-42F8-9F0A-ED16A2373E00}"/>
              </a:ext>
            </a:extLst>
          </p:cNvPr>
          <p:cNvSpPr txBox="1"/>
          <p:nvPr/>
        </p:nvSpPr>
        <p:spPr>
          <a:xfrm>
            <a:off x="3459101" y="2986430"/>
            <a:ext cx="527379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altLang="ko-KR" sz="6000" dirty="0">
                <a:solidFill>
                  <a:srgbClr val="FFC000"/>
                </a:solidFill>
                <a:latin typeface="Franklin Gothic Heavy" panose="020B0903020102020204" pitchFamily="34" charset="0"/>
                <a:ea typeface="나눔스퀘어 Bold" panose="020B0600000101010101" pitchFamily="50" charset="-127"/>
              </a:rPr>
              <a:t>M</a:t>
            </a:r>
            <a:r>
              <a:rPr lang="en-US" altLang="ko-KR" sz="6000" dirty="0">
                <a:solidFill>
                  <a:prstClr val="white"/>
                </a:solidFill>
                <a:latin typeface="Franklin Gothic Heavy" panose="020B0903020102020204" pitchFamily="34" charset="0"/>
                <a:ea typeface="나눔스퀘어 Bold" panose="020B0600000101010101" pitchFamily="50" charset="-127"/>
              </a:rPr>
              <a:t>ANAGEMENT</a:t>
            </a:r>
            <a:endParaRPr kumimoji="0" lang="en-US" altLang="ko-KR" sz="6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Heavy" panose="020B0903020102020204" pitchFamily="34" charset="0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612F2F4-3820-4808-8DAC-743527B60708}"/>
              </a:ext>
            </a:extLst>
          </p:cNvPr>
          <p:cNvSpPr txBox="1"/>
          <p:nvPr/>
        </p:nvSpPr>
        <p:spPr>
          <a:xfrm>
            <a:off x="4601024" y="3622965"/>
            <a:ext cx="29899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kumimoji="0" lang="en-US" altLang="ko-KR" sz="60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ranklin Gothic Heavy" panose="020B0903020102020204" pitchFamily="34" charset="0"/>
                <a:ea typeface="나눔스퀘어 Bold" panose="020B0600000101010101" pitchFamily="50" charset="-127"/>
                <a:cs typeface="+mn-cs"/>
              </a:rPr>
              <a:t>S</a:t>
            </a:r>
            <a:r>
              <a:rPr kumimoji="0" lang="en-US" altLang="ko-KR" sz="6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Heavy" panose="020B0903020102020204" pitchFamily="34" charset="0"/>
                <a:ea typeface="나눔스퀘어 Bold" panose="020B0600000101010101" pitchFamily="50" charset="-127"/>
                <a:cs typeface="+mn-cs"/>
              </a:rPr>
              <a:t>YSTEM</a:t>
            </a:r>
            <a:endParaRPr lang="ko-KR" altLang="en-US" sz="6000" dirty="0"/>
          </a:p>
        </p:txBody>
      </p:sp>
    </p:spTree>
    <p:extLst>
      <p:ext uri="{BB962C8B-B14F-4D97-AF65-F5344CB8AC3E}">
        <p14:creationId xmlns:p14="http://schemas.microsoft.com/office/powerpoint/2010/main" val="19034014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EB80208-B64B-4987-BBBC-C26803B97A61}"/>
              </a:ext>
            </a:extLst>
          </p:cNvPr>
          <p:cNvSpPr/>
          <p:nvPr/>
        </p:nvSpPr>
        <p:spPr>
          <a:xfrm>
            <a:off x="0" y="-1"/>
            <a:ext cx="12192000" cy="480291"/>
          </a:xfrm>
          <a:prstGeom prst="rect">
            <a:avLst/>
          </a:prstGeom>
          <a:solidFill>
            <a:srgbClr val="45B9B9"/>
          </a:solidFill>
          <a:ln>
            <a:solidFill>
              <a:srgbClr val="45B9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6D40E1-EFA7-416B-A6D6-B72718714BB9}"/>
              </a:ext>
            </a:extLst>
          </p:cNvPr>
          <p:cNvSpPr txBox="1"/>
          <p:nvPr/>
        </p:nvSpPr>
        <p:spPr>
          <a:xfrm>
            <a:off x="0" y="1"/>
            <a:ext cx="3448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dirty="0">
                <a:solidFill>
                  <a:schemeClr val="bg1"/>
                </a:solidFill>
                <a:latin typeface="Franklin Gothic Heavy" panose="020B0903020102020204" pitchFamily="34" charset="0"/>
                <a:ea typeface="나눔스퀘어 Bold" panose="020B0600000101010101" pitchFamily="50" charset="-127"/>
              </a:rPr>
              <a:t>2. </a:t>
            </a:r>
            <a:r>
              <a:rPr lang="ko-KR" altLang="en-US" sz="2000" dirty="0">
                <a:solidFill>
                  <a:schemeClr val="bg1"/>
                </a:solidFill>
                <a:latin typeface="Franklin Gothic Heavy" panose="020B0903020102020204" pitchFamily="34" charset="0"/>
                <a:ea typeface="-윤고딕360" panose="02030504000101010101" pitchFamily="18" charset="-127"/>
              </a:rPr>
              <a:t>프로젝트 추가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Franklin Gothic Heavy" panose="020B0903020102020204" pitchFamily="34" charset="0"/>
              <a:ea typeface="나눔스퀘어 Bold" panose="020B0600000101010101" pitchFamily="50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305AA496-89E2-4100-9E3A-5A40E59B28AF}"/>
              </a:ext>
            </a:extLst>
          </p:cNvPr>
          <p:cNvSpPr/>
          <p:nvPr/>
        </p:nvSpPr>
        <p:spPr>
          <a:xfrm>
            <a:off x="7659860" y="739949"/>
            <a:ext cx="4345659" cy="4057134"/>
          </a:xfrm>
          <a:prstGeom prst="roundRect">
            <a:avLst/>
          </a:prstGeom>
          <a:solidFill>
            <a:srgbClr val="FFFFFF"/>
          </a:solidFill>
          <a:ln w="28575">
            <a:solidFill>
              <a:srgbClr val="45B9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내용 개체 틀 4">
            <a:extLst>
              <a:ext uri="{FF2B5EF4-FFF2-40B4-BE49-F238E27FC236}">
                <a16:creationId xmlns:a16="http://schemas.microsoft.com/office/drawing/2014/main" id="{C0BE720B-5F2C-4E02-BA7D-CFE7F66F2C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739948"/>
            <a:ext cx="7574331" cy="3958661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85301C3-A037-44C8-B250-6CE12C1904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0533" y="929949"/>
            <a:ext cx="3944155" cy="235917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47AF397-548D-4814-B44D-6D2714128D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0320" y="3375552"/>
            <a:ext cx="3744579" cy="1323058"/>
          </a:xfrm>
          <a:prstGeom prst="rect">
            <a:avLst/>
          </a:prstGeom>
        </p:spPr>
      </p:pic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4D5128CE-86C8-474B-918A-4EC5D19640FE}"/>
              </a:ext>
            </a:extLst>
          </p:cNvPr>
          <p:cNvSpPr/>
          <p:nvPr/>
        </p:nvSpPr>
        <p:spPr>
          <a:xfrm>
            <a:off x="6057582" y="4927402"/>
            <a:ext cx="5947937" cy="1814479"/>
          </a:xfrm>
          <a:prstGeom prst="roundRect">
            <a:avLst/>
          </a:prstGeom>
          <a:solidFill>
            <a:srgbClr val="FFFFFF"/>
          </a:solidFill>
          <a:ln w="28575">
            <a:solidFill>
              <a:srgbClr val="45B9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8290255F-E666-464D-894C-96F07D3F43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7090" y="5155798"/>
            <a:ext cx="5678416" cy="1273137"/>
          </a:xfrm>
          <a:prstGeom prst="rect">
            <a:avLst/>
          </a:prstGeom>
        </p:spPr>
      </p:pic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A3F65362-E0AB-4478-805C-7F6D51F8CA96}"/>
              </a:ext>
            </a:extLst>
          </p:cNvPr>
          <p:cNvSpPr/>
          <p:nvPr/>
        </p:nvSpPr>
        <p:spPr>
          <a:xfrm>
            <a:off x="186481" y="4913334"/>
            <a:ext cx="5631406" cy="1814479"/>
          </a:xfrm>
          <a:prstGeom prst="roundRect">
            <a:avLst/>
          </a:prstGeom>
          <a:solidFill>
            <a:srgbClr val="FFFFFF"/>
          </a:solidFill>
          <a:ln w="28575">
            <a:solidFill>
              <a:srgbClr val="45B9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D2FF627-58F5-41D2-B18F-6132A83B6A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6176" y="5280933"/>
            <a:ext cx="5152016" cy="994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6421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EB80208-B64B-4987-BBBC-C26803B97A61}"/>
              </a:ext>
            </a:extLst>
          </p:cNvPr>
          <p:cNvSpPr/>
          <p:nvPr/>
        </p:nvSpPr>
        <p:spPr>
          <a:xfrm>
            <a:off x="0" y="-1"/>
            <a:ext cx="12192000" cy="480291"/>
          </a:xfrm>
          <a:prstGeom prst="rect">
            <a:avLst/>
          </a:prstGeom>
          <a:solidFill>
            <a:srgbClr val="45B9B9"/>
          </a:solidFill>
          <a:ln>
            <a:solidFill>
              <a:srgbClr val="45B9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6D40E1-EFA7-416B-A6D6-B72718714BB9}"/>
              </a:ext>
            </a:extLst>
          </p:cNvPr>
          <p:cNvSpPr txBox="1"/>
          <p:nvPr/>
        </p:nvSpPr>
        <p:spPr>
          <a:xfrm>
            <a:off x="-1" y="1"/>
            <a:ext cx="51728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2400" dirty="0">
                <a:solidFill>
                  <a:schemeClr val="bg1"/>
                </a:solidFill>
                <a:latin typeface="Franklin Gothic Heavy" panose="020B0903020102020204" pitchFamily="34" charset="0"/>
                <a:ea typeface="나눔스퀘어 Bold" panose="020B0600000101010101" pitchFamily="50" charset="-127"/>
              </a:rPr>
              <a:t>3. </a:t>
            </a:r>
            <a:r>
              <a:rPr lang="ko-KR" altLang="en-US" sz="2000" dirty="0">
                <a:solidFill>
                  <a:schemeClr val="bg1"/>
                </a:solidFill>
              </a:rPr>
              <a:t>전체인원 페이지 </a:t>
            </a:r>
            <a:r>
              <a:rPr lang="ko-KR" altLang="en-US" sz="2000" dirty="0">
                <a:solidFill>
                  <a:srgbClr val="FFC000"/>
                </a:solidFill>
              </a:rPr>
              <a:t>조회</a:t>
            </a:r>
            <a:r>
              <a:rPr lang="en-US" altLang="ko-KR" sz="2000" dirty="0">
                <a:solidFill>
                  <a:srgbClr val="FFC000"/>
                </a:solidFill>
              </a:rPr>
              <a:t>, </a:t>
            </a:r>
            <a:r>
              <a:rPr lang="ko-KR" altLang="en-US" sz="2000" dirty="0">
                <a:solidFill>
                  <a:srgbClr val="FFC000"/>
                </a:solidFill>
              </a:rPr>
              <a:t>이름 검색</a:t>
            </a: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Franklin Gothic Heavy" panose="020B0903020102020204" pitchFamily="34" charset="0"/>
              <a:ea typeface="나눔스퀘어 Bold" panose="020B0600000101010101" pitchFamily="50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305AA496-89E2-4100-9E3A-5A40E59B28AF}"/>
              </a:ext>
            </a:extLst>
          </p:cNvPr>
          <p:cNvSpPr/>
          <p:nvPr/>
        </p:nvSpPr>
        <p:spPr>
          <a:xfrm>
            <a:off x="7676987" y="739949"/>
            <a:ext cx="4328531" cy="1360920"/>
          </a:xfrm>
          <a:prstGeom prst="roundRect">
            <a:avLst/>
          </a:prstGeom>
          <a:solidFill>
            <a:srgbClr val="FFFFFF"/>
          </a:solidFill>
          <a:ln w="28575">
            <a:solidFill>
              <a:srgbClr val="45B9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4D5128CE-86C8-474B-918A-4EC5D19640FE}"/>
              </a:ext>
            </a:extLst>
          </p:cNvPr>
          <p:cNvSpPr/>
          <p:nvPr/>
        </p:nvSpPr>
        <p:spPr>
          <a:xfrm>
            <a:off x="6028863" y="4851383"/>
            <a:ext cx="5947937" cy="1814479"/>
          </a:xfrm>
          <a:prstGeom prst="roundRect">
            <a:avLst/>
          </a:prstGeom>
          <a:solidFill>
            <a:srgbClr val="FFFFFF"/>
          </a:solidFill>
          <a:ln w="28575">
            <a:solidFill>
              <a:srgbClr val="45B9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A3F65362-E0AB-4478-805C-7F6D51F8CA96}"/>
              </a:ext>
            </a:extLst>
          </p:cNvPr>
          <p:cNvSpPr/>
          <p:nvPr/>
        </p:nvSpPr>
        <p:spPr>
          <a:xfrm>
            <a:off x="186481" y="4539568"/>
            <a:ext cx="5631406" cy="2188246"/>
          </a:xfrm>
          <a:prstGeom prst="roundRect">
            <a:avLst/>
          </a:prstGeom>
          <a:solidFill>
            <a:srgbClr val="FFFFFF"/>
          </a:solidFill>
          <a:ln w="28575">
            <a:solidFill>
              <a:srgbClr val="45B9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951E900E-43CE-468E-8BE5-909CBF15C7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99" y="584035"/>
            <a:ext cx="7534884" cy="3851788"/>
          </a:xfrm>
          <a:prstGeom prst="rect">
            <a:avLst/>
          </a:prstGeom>
        </p:spPr>
      </p:pic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8A7FD1A8-4E24-4507-8335-8F080F3DC8DA}"/>
              </a:ext>
            </a:extLst>
          </p:cNvPr>
          <p:cNvSpPr/>
          <p:nvPr/>
        </p:nvSpPr>
        <p:spPr>
          <a:xfrm>
            <a:off x="7728601" y="2287443"/>
            <a:ext cx="4335236" cy="1360920"/>
          </a:xfrm>
          <a:prstGeom prst="roundRect">
            <a:avLst/>
          </a:prstGeom>
          <a:solidFill>
            <a:srgbClr val="FFFFFF"/>
          </a:solidFill>
          <a:ln w="28575">
            <a:solidFill>
              <a:srgbClr val="45B9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9058A68C-B37D-4143-9898-9AACF22577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5639" y="1277711"/>
            <a:ext cx="4161161" cy="63817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4B081BD-07B6-42FD-8F26-87E0A3517502}"/>
              </a:ext>
            </a:extLst>
          </p:cNvPr>
          <p:cNvSpPr txBox="1"/>
          <p:nvPr/>
        </p:nvSpPr>
        <p:spPr>
          <a:xfrm>
            <a:off x="7939577" y="767049"/>
            <a:ext cx="12764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Service</a:t>
            </a:r>
            <a:endParaRPr lang="ko-KR" altLang="en-US" dirty="0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A5CF9B46-30F3-4B2C-BD66-2123950465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95350" y="2832408"/>
            <a:ext cx="3981450" cy="60054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71CE5EB8-5C55-4220-BAB3-01C200A8A7B2}"/>
              </a:ext>
            </a:extLst>
          </p:cNvPr>
          <p:cNvSpPr txBox="1"/>
          <p:nvPr/>
        </p:nvSpPr>
        <p:spPr>
          <a:xfrm>
            <a:off x="7925941" y="2364586"/>
            <a:ext cx="10675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DAO</a:t>
            </a:r>
            <a:endParaRPr lang="ko-KR" altLang="en-US" dirty="0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F7D97419-D46E-4A28-BEA9-5322088E48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1223" y="4987108"/>
            <a:ext cx="4392260" cy="1678754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5A7FA363-DEF8-43D0-98F0-FFCF93227146}"/>
              </a:ext>
            </a:extLst>
          </p:cNvPr>
          <p:cNvSpPr txBox="1"/>
          <p:nvPr/>
        </p:nvSpPr>
        <p:spPr>
          <a:xfrm>
            <a:off x="638007" y="4506198"/>
            <a:ext cx="1535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Controller</a:t>
            </a:r>
            <a:endParaRPr lang="ko-KR" altLang="en-US" dirty="0"/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2B4C4AF6-C857-4EF0-A8E1-7D1D5E29D81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30679" y="5455516"/>
            <a:ext cx="5766598" cy="831463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888240D6-118B-4EAC-82CF-AF8CB8E22A43}"/>
              </a:ext>
            </a:extLst>
          </p:cNvPr>
          <p:cNvSpPr txBox="1"/>
          <p:nvPr/>
        </p:nvSpPr>
        <p:spPr>
          <a:xfrm>
            <a:off x="6287588" y="4972229"/>
            <a:ext cx="1485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mapper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266453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24">
            <a:extLst>
              <a:ext uri="{FF2B5EF4-FFF2-40B4-BE49-F238E27FC236}">
                <a16:creationId xmlns:a16="http://schemas.microsoft.com/office/drawing/2014/main" id="{793444F4-FA35-4F5D-B907-BFCCAE7713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1615" y="540325"/>
            <a:ext cx="6626338" cy="413221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C5AF976C-3819-476E-A5C9-E849920A23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533401"/>
            <a:ext cx="3838575" cy="2254487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DD340CC4-15BC-4041-AC9C-24A88E8D1B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64841" y="4505777"/>
            <a:ext cx="3629025" cy="2335176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3052598E-47F5-402C-969C-038DA408F4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97840" y="5465605"/>
            <a:ext cx="4196319" cy="1147763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5EB80208-B64B-4987-BBBC-C26803B97A61}"/>
              </a:ext>
            </a:extLst>
          </p:cNvPr>
          <p:cNvSpPr/>
          <p:nvPr/>
        </p:nvSpPr>
        <p:spPr>
          <a:xfrm>
            <a:off x="0" y="-1"/>
            <a:ext cx="12192000" cy="480291"/>
          </a:xfrm>
          <a:prstGeom prst="rect">
            <a:avLst/>
          </a:prstGeom>
          <a:solidFill>
            <a:srgbClr val="45B9B9"/>
          </a:solidFill>
          <a:ln>
            <a:solidFill>
              <a:srgbClr val="45B9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6D40E1-EFA7-416B-A6D6-B72718714BB9}"/>
              </a:ext>
            </a:extLst>
          </p:cNvPr>
          <p:cNvSpPr txBox="1"/>
          <p:nvPr/>
        </p:nvSpPr>
        <p:spPr>
          <a:xfrm>
            <a:off x="-1" y="1"/>
            <a:ext cx="51728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2400" dirty="0">
                <a:solidFill>
                  <a:schemeClr val="bg1"/>
                </a:solidFill>
                <a:latin typeface="Franklin Gothic Heavy" panose="020B0903020102020204" pitchFamily="34" charset="0"/>
                <a:ea typeface="나눔스퀘어 Bold" panose="020B0600000101010101" pitchFamily="50" charset="-127"/>
              </a:rPr>
              <a:t>4. </a:t>
            </a:r>
            <a:r>
              <a:rPr lang="ko-KR" altLang="en-US" sz="2000" dirty="0">
                <a:solidFill>
                  <a:schemeClr val="bg1"/>
                </a:solidFill>
              </a:rPr>
              <a:t>가용인원 페이지 </a:t>
            </a:r>
            <a:r>
              <a:rPr lang="ko-KR" altLang="en-US" sz="2000" dirty="0">
                <a:solidFill>
                  <a:srgbClr val="FFC000"/>
                </a:solidFill>
              </a:rPr>
              <a:t>조회</a:t>
            </a: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Franklin Gothic Heavy" panose="020B0903020102020204" pitchFamily="34" charset="0"/>
              <a:ea typeface="나눔스퀘어 Bold" panose="020B0600000101010101" pitchFamily="50" charset="-127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4D5128CE-86C8-474B-918A-4EC5D19640FE}"/>
              </a:ext>
            </a:extLst>
          </p:cNvPr>
          <p:cNvSpPr/>
          <p:nvPr/>
        </p:nvSpPr>
        <p:spPr>
          <a:xfrm>
            <a:off x="8345446" y="4149498"/>
            <a:ext cx="3846554" cy="2721223"/>
          </a:xfrm>
          <a:prstGeom prst="roundRect">
            <a:avLst/>
          </a:prstGeom>
          <a:noFill/>
          <a:ln w="28575">
            <a:solidFill>
              <a:srgbClr val="45B9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A3F65362-E0AB-4478-805C-7F6D51F8CA96}"/>
              </a:ext>
            </a:extLst>
          </p:cNvPr>
          <p:cNvSpPr/>
          <p:nvPr/>
        </p:nvSpPr>
        <p:spPr>
          <a:xfrm>
            <a:off x="-23194" y="4149498"/>
            <a:ext cx="3750463" cy="2708501"/>
          </a:xfrm>
          <a:prstGeom prst="roundRect">
            <a:avLst/>
          </a:prstGeom>
          <a:noFill/>
          <a:ln w="28575">
            <a:solidFill>
              <a:srgbClr val="45B9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8A7FD1A8-4E24-4507-8335-8F080F3DC8DA}"/>
              </a:ext>
            </a:extLst>
          </p:cNvPr>
          <p:cNvSpPr/>
          <p:nvPr/>
        </p:nvSpPr>
        <p:spPr>
          <a:xfrm>
            <a:off x="3898904" y="4850674"/>
            <a:ext cx="4335236" cy="1937213"/>
          </a:xfrm>
          <a:prstGeom prst="roundRect">
            <a:avLst/>
          </a:prstGeom>
          <a:noFill/>
          <a:ln w="28575">
            <a:solidFill>
              <a:srgbClr val="45B9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01FBCDC-DE60-436E-A1B4-CABC9F8E2D2C}"/>
              </a:ext>
            </a:extLst>
          </p:cNvPr>
          <p:cNvSpPr txBox="1"/>
          <p:nvPr/>
        </p:nvSpPr>
        <p:spPr>
          <a:xfrm>
            <a:off x="269966" y="4139684"/>
            <a:ext cx="12764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Service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403D271-56E3-4570-85CF-8AB2648013F4}"/>
              </a:ext>
            </a:extLst>
          </p:cNvPr>
          <p:cNvSpPr txBox="1"/>
          <p:nvPr/>
        </p:nvSpPr>
        <p:spPr>
          <a:xfrm>
            <a:off x="3997840" y="4921754"/>
            <a:ext cx="10675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DAO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96F1B3A-01FE-4823-89F4-49DC74DDA43B}"/>
              </a:ext>
            </a:extLst>
          </p:cNvPr>
          <p:cNvSpPr txBox="1"/>
          <p:nvPr/>
        </p:nvSpPr>
        <p:spPr>
          <a:xfrm>
            <a:off x="8564841" y="4162220"/>
            <a:ext cx="1485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mapper</a:t>
            </a:r>
            <a:endParaRPr lang="ko-KR" altLang="en-US" dirty="0"/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F74F02E7-97AF-4B05-92B4-12AB875B85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97" y="818513"/>
            <a:ext cx="4461152" cy="1998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2803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EB80208-B64B-4987-BBBC-C26803B97A61}"/>
              </a:ext>
            </a:extLst>
          </p:cNvPr>
          <p:cNvSpPr/>
          <p:nvPr/>
        </p:nvSpPr>
        <p:spPr>
          <a:xfrm>
            <a:off x="0" y="-1"/>
            <a:ext cx="12192000" cy="480291"/>
          </a:xfrm>
          <a:prstGeom prst="rect">
            <a:avLst/>
          </a:prstGeom>
          <a:solidFill>
            <a:srgbClr val="45B9B9"/>
          </a:solidFill>
          <a:ln>
            <a:solidFill>
              <a:srgbClr val="45B9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6D40E1-EFA7-416B-A6D6-B72718714BB9}"/>
              </a:ext>
            </a:extLst>
          </p:cNvPr>
          <p:cNvSpPr txBox="1"/>
          <p:nvPr/>
        </p:nvSpPr>
        <p:spPr>
          <a:xfrm>
            <a:off x="-1" y="1"/>
            <a:ext cx="5172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2400" dirty="0">
                <a:solidFill>
                  <a:schemeClr val="bg1"/>
                </a:solidFill>
                <a:latin typeface="Franklin Gothic Heavy" panose="020B0903020102020204" pitchFamily="34" charset="0"/>
                <a:ea typeface="나눔스퀘어 Bold" panose="020B0600000101010101" pitchFamily="50" charset="-127"/>
              </a:rPr>
              <a:t>5. </a:t>
            </a:r>
            <a:r>
              <a:rPr lang="ko-KR" altLang="en-US" sz="2000" dirty="0">
                <a:solidFill>
                  <a:schemeClr val="bg1"/>
                </a:solidFill>
              </a:rPr>
              <a:t>부서별 인원 페이지 </a:t>
            </a:r>
            <a:r>
              <a:rPr lang="ko-KR" altLang="en-US" sz="2000" dirty="0">
                <a:solidFill>
                  <a:srgbClr val="FFC000"/>
                </a:solidFill>
              </a:rPr>
              <a:t>조회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4D5128CE-86C8-474B-918A-4EC5D19640FE}"/>
              </a:ext>
            </a:extLst>
          </p:cNvPr>
          <p:cNvSpPr/>
          <p:nvPr/>
        </p:nvSpPr>
        <p:spPr>
          <a:xfrm>
            <a:off x="6667163" y="4901609"/>
            <a:ext cx="5384411" cy="1814479"/>
          </a:xfrm>
          <a:prstGeom prst="roundRect">
            <a:avLst/>
          </a:prstGeom>
          <a:solidFill>
            <a:srgbClr val="FFFFFF"/>
          </a:solidFill>
          <a:ln w="28575">
            <a:solidFill>
              <a:srgbClr val="45B9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A3F65362-E0AB-4478-805C-7F6D51F8CA96}"/>
              </a:ext>
            </a:extLst>
          </p:cNvPr>
          <p:cNvSpPr/>
          <p:nvPr/>
        </p:nvSpPr>
        <p:spPr>
          <a:xfrm>
            <a:off x="186480" y="4060816"/>
            <a:ext cx="6013933" cy="2666998"/>
          </a:xfrm>
          <a:prstGeom prst="roundRect">
            <a:avLst/>
          </a:prstGeom>
          <a:solidFill>
            <a:srgbClr val="FFFFFF"/>
          </a:solidFill>
          <a:ln w="28575">
            <a:solidFill>
              <a:srgbClr val="45B9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8A7FD1A8-4E24-4507-8335-8F080F3DC8DA}"/>
              </a:ext>
            </a:extLst>
          </p:cNvPr>
          <p:cNvSpPr/>
          <p:nvPr/>
        </p:nvSpPr>
        <p:spPr>
          <a:xfrm>
            <a:off x="6667164" y="3208104"/>
            <a:ext cx="5338356" cy="1562949"/>
          </a:xfrm>
          <a:prstGeom prst="roundRect">
            <a:avLst/>
          </a:prstGeom>
          <a:solidFill>
            <a:srgbClr val="FFFFFF"/>
          </a:solidFill>
          <a:ln w="28575">
            <a:solidFill>
              <a:srgbClr val="45B9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9D49AC-8C5C-4223-9691-206F107C11F4}"/>
              </a:ext>
            </a:extLst>
          </p:cNvPr>
          <p:cNvSpPr txBox="1"/>
          <p:nvPr/>
        </p:nvSpPr>
        <p:spPr>
          <a:xfrm>
            <a:off x="6880916" y="575519"/>
            <a:ext cx="1535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Controller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8F06B65-CF6E-479D-B836-12B7A63A500A}"/>
              </a:ext>
            </a:extLst>
          </p:cNvPr>
          <p:cNvSpPr txBox="1"/>
          <p:nvPr/>
        </p:nvSpPr>
        <p:spPr>
          <a:xfrm>
            <a:off x="6820178" y="3195351"/>
            <a:ext cx="12764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Service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A47CD08-3F19-4DF1-A82E-E607BA9D9210}"/>
              </a:ext>
            </a:extLst>
          </p:cNvPr>
          <p:cNvSpPr txBox="1"/>
          <p:nvPr/>
        </p:nvSpPr>
        <p:spPr>
          <a:xfrm>
            <a:off x="6880916" y="4969959"/>
            <a:ext cx="10675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DAO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6C5472C-EFC7-4C0F-A0E0-B8DDD8B2A838}"/>
              </a:ext>
            </a:extLst>
          </p:cNvPr>
          <p:cNvSpPr txBox="1"/>
          <p:nvPr/>
        </p:nvSpPr>
        <p:spPr>
          <a:xfrm>
            <a:off x="485370" y="4082960"/>
            <a:ext cx="1485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mapper</a:t>
            </a:r>
            <a:endParaRPr lang="ko-KR" altLang="en-US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B31465B9-F39C-4D21-A89D-7DCF12D99F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85" y="526455"/>
            <a:ext cx="6378959" cy="3488196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783D540C-3DB8-4094-9251-EFF3EAD749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0178" y="966708"/>
            <a:ext cx="5156621" cy="1922398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A4F0C5E8-29EC-403D-B88D-0E4BC48D55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39487" y="3488758"/>
            <a:ext cx="3966744" cy="1271678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DD073E2E-ED1A-4B45-A5D5-F7A5106292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20178" y="5430103"/>
            <a:ext cx="4981575" cy="1000125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BD1CB33E-E478-4FB7-9C51-F3460CD236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5333" y="4498457"/>
            <a:ext cx="5723530" cy="1863292"/>
          </a:xfrm>
          <a:prstGeom prst="rect">
            <a:avLst/>
          </a:prstGeom>
        </p:spPr>
      </p:pic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305AA496-89E2-4100-9E3A-5A40E59B28AF}"/>
              </a:ext>
            </a:extLst>
          </p:cNvPr>
          <p:cNvSpPr/>
          <p:nvPr/>
        </p:nvSpPr>
        <p:spPr>
          <a:xfrm>
            <a:off x="6667163" y="526455"/>
            <a:ext cx="5338356" cy="2522050"/>
          </a:xfrm>
          <a:prstGeom prst="roundRect">
            <a:avLst/>
          </a:prstGeom>
          <a:noFill/>
          <a:ln w="28575">
            <a:solidFill>
              <a:srgbClr val="45B9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83731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EB80208-B64B-4987-BBBC-C26803B97A61}"/>
              </a:ext>
            </a:extLst>
          </p:cNvPr>
          <p:cNvSpPr/>
          <p:nvPr/>
        </p:nvSpPr>
        <p:spPr>
          <a:xfrm>
            <a:off x="0" y="-1"/>
            <a:ext cx="12192000" cy="480291"/>
          </a:xfrm>
          <a:prstGeom prst="rect">
            <a:avLst/>
          </a:prstGeom>
          <a:solidFill>
            <a:srgbClr val="45B9B9"/>
          </a:solidFill>
          <a:ln>
            <a:solidFill>
              <a:srgbClr val="45B9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6D40E1-EFA7-416B-A6D6-B72718714BB9}"/>
              </a:ext>
            </a:extLst>
          </p:cNvPr>
          <p:cNvSpPr txBox="1"/>
          <p:nvPr/>
        </p:nvSpPr>
        <p:spPr>
          <a:xfrm>
            <a:off x="-1" y="1"/>
            <a:ext cx="517289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2400" dirty="0">
                <a:solidFill>
                  <a:schemeClr val="bg1"/>
                </a:solidFill>
                <a:latin typeface="Franklin Gothic Heavy" panose="020B0903020102020204" pitchFamily="34" charset="0"/>
                <a:ea typeface="나눔스퀘어 Bold" panose="020B0600000101010101" pitchFamily="50" charset="-127"/>
              </a:rPr>
              <a:t>6. </a:t>
            </a:r>
            <a:r>
              <a:rPr lang="ko-KR" altLang="en-US" sz="2000" dirty="0">
                <a:solidFill>
                  <a:schemeClr val="bg1"/>
                </a:solidFill>
              </a:rPr>
              <a:t>인력 상세 페이지 </a:t>
            </a:r>
            <a:r>
              <a:rPr lang="ko-KR" altLang="en-US" sz="2000" dirty="0">
                <a:solidFill>
                  <a:srgbClr val="FFC000"/>
                </a:solidFill>
              </a:rPr>
              <a:t>조회</a:t>
            </a:r>
          </a:p>
          <a:p>
            <a:pPr>
              <a:defRPr/>
            </a:pPr>
            <a:endParaRPr lang="ko-KR" altLang="en-US" sz="2000" dirty="0">
              <a:solidFill>
                <a:srgbClr val="FFC000"/>
              </a:solidFill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Franklin Gothic Heavy" panose="020B0903020102020204" pitchFamily="34" charset="0"/>
              <a:ea typeface="나눔스퀘어 Bold" panose="020B0600000101010101" pitchFamily="50" charset="-127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4D5128CE-86C8-474B-918A-4EC5D19640FE}"/>
              </a:ext>
            </a:extLst>
          </p:cNvPr>
          <p:cNvSpPr/>
          <p:nvPr/>
        </p:nvSpPr>
        <p:spPr>
          <a:xfrm>
            <a:off x="6989644" y="5253162"/>
            <a:ext cx="5088943" cy="1503381"/>
          </a:xfrm>
          <a:prstGeom prst="roundRect">
            <a:avLst/>
          </a:prstGeom>
          <a:solidFill>
            <a:srgbClr val="FFFFFF"/>
          </a:solidFill>
          <a:ln w="28575">
            <a:solidFill>
              <a:srgbClr val="45B9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A3F65362-E0AB-4478-805C-7F6D51F8CA96}"/>
              </a:ext>
            </a:extLst>
          </p:cNvPr>
          <p:cNvSpPr/>
          <p:nvPr/>
        </p:nvSpPr>
        <p:spPr>
          <a:xfrm>
            <a:off x="186481" y="4180114"/>
            <a:ext cx="6234354" cy="2547700"/>
          </a:xfrm>
          <a:prstGeom prst="roundRect">
            <a:avLst/>
          </a:prstGeom>
          <a:solidFill>
            <a:srgbClr val="FFFFFF"/>
          </a:solidFill>
          <a:ln w="28575">
            <a:solidFill>
              <a:srgbClr val="45B9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8A7FD1A8-4E24-4507-8335-8F080F3DC8DA}"/>
              </a:ext>
            </a:extLst>
          </p:cNvPr>
          <p:cNvSpPr/>
          <p:nvPr/>
        </p:nvSpPr>
        <p:spPr>
          <a:xfrm>
            <a:off x="6988756" y="3478755"/>
            <a:ext cx="5082012" cy="1599265"/>
          </a:xfrm>
          <a:prstGeom prst="roundRect">
            <a:avLst/>
          </a:prstGeom>
          <a:solidFill>
            <a:srgbClr val="FFFFFF"/>
          </a:solidFill>
          <a:ln w="28575">
            <a:solidFill>
              <a:srgbClr val="45B9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C70E7E-D8FA-4BE5-BA80-C0D53EDF10A9}"/>
              </a:ext>
            </a:extLst>
          </p:cNvPr>
          <p:cNvSpPr txBox="1"/>
          <p:nvPr/>
        </p:nvSpPr>
        <p:spPr>
          <a:xfrm>
            <a:off x="7147391" y="602711"/>
            <a:ext cx="1535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Controller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73C9DBE-EE1F-4D67-A940-F5E441F43088}"/>
              </a:ext>
            </a:extLst>
          </p:cNvPr>
          <p:cNvSpPr txBox="1"/>
          <p:nvPr/>
        </p:nvSpPr>
        <p:spPr>
          <a:xfrm>
            <a:off x="7147391" y="3563216"/>
            <a:ext cx="12764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Service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9FC6E5-223D-4739-90C9-2D8A005EBB7E}"/>
              </a:ext>
            </a:extLst>
          </p:cNvPr>
          <p:cNvSpPr txBox="1"/>
          <p:nvPr/>
        </p:nvSpPr>
        <p:spPr>
          <a:xfrm>
            <a:off x="7139487" y="5233905"/>
            <a:ext cx="10675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DAO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ED8ABF7-5362-49BF-856C-A02DD67326D7}"/>
              </a:ext>
            </a:extLst>
          </p:cNvPr>
          <p:cNvSpPr txBox="1"/>
          <p:nvPr/>
        </p:nvSpPr>
        <p:spPr>
          <a:xfrm>
            <a:off x="459244" y="4180114"/>
            <a:ext cx="1485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mapper</a:t>
            </a:r>
            <a:endParaRPr lang="ko-KR" altLang="en-US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FF0F5B32-4097-4A1B-AD11-45A1E59BA5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1" y="470993"/>
            <a:ext cx="6770893" cy="3374419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5AFB2988-DB2E-4B00-82C4-99FBAE7FEF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1446" y="3957065"/>
            <a:ext cx="4131401" cy="110860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29B48E60-CDD8-4F02-9477-A91229357C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39487" y="5752584"/>
            <a:ext cx="4705078" cy="662324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1E0A5E1A-C77E-425B-8A04-FDE9B9D462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9244" y="4602803"/>
            <a:ext cx="4775584" cy="1812105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22916F31-79D9-4A0E-98A6-0EA092404C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85937" y="1053306"/>
            <a:ext cx="5201949" cy="1870011"/>
          </a:xfrm>
          <a:prstGeom prst="rect">
            <a:avLst/>
          </a:prstGeom>
        </p:spPr>
      </p:pic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305AA496-89E2-4100-9E3A-5A40E59B28AF}"/>
              </a:ext>
            </a:extLst>
          </p:cNvPr>
          <p:cNvSpPr/>
          <p:nvPr/>
        </p:nvSpPr>
        <p:spPr>
          <a:xfrm>
            <a:off x="6981825" y="602711"/>
            <a:ext cx="5088943" cy="2681060"/>
          </a:xfrm>
          <a:prstGeom prst="roundRect">
            <a:avLst/>
          </a:prstGeom>
          <a:noFill/>
          <a:ln w="28575">
            <a:solidFill>
              <a:srgbClr val="45B9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29656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EB80208-B64B-4987-BBBC-C26803B97A61}"/>
              </a:ext>
            </a:extLst>
          </p:cNvPr>
          <p:cNvSpPr/>
          <p:nvPr/>
        </p:nvSpPr>
        <p:spPr>
          <a:xfrm>
            <a:off x="0" y="-1"/>
            <a:ext cx="12192000" cy="480291"/>
          </a:xfrm>
          <a:prstGeom prst="rect">
            <a:avLst/>
          </a:prstGeom>
          <a:solidFill>
            <a:srgbClr val="45B9B9"/>
          </a:solidFill>
          <a:ln>
            <a:solidFill>
              <a:srgbClr val="45B9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6D40E1-EFA7-416B-A6D6-B72718714BB9}"/>
              </a:ext>
            </a:extLst>
          </p:cNvPr>
          <p:cNvSpPr txBox="1"/>
          <p:nvPr/>
        </p:nvSpPr>
        <p:spPr>
          <a:xfrm>
            <a:off x="-1" y="1"/>
            <a:ext cx="932688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Franklin Gothic Heavy" panose="020B0903020102020204" pitchFamily="34" charset="0"/>
                <a:ea typeface="나눔스퀘어 Bold" panose="020B0600000101010101" pitchFamily="50" charset="-127"/>
              </a:rPr>
              <a:t>7. </a:t>
            </a:r>
            <a:r>
              <a:rPr kumimoji="1" lang="ko-KR" altLang="en-US" sz="2000" dirty="0">
                <a:solidFill>
                  <a:schemeClr val="bg1"/>
                </a:solidFill>
              </a:rPr>
              <a:t>태스크 디테일 </a:t>
            </a:r>
            <a:r>
              <a:rPr kumimoji="1" lang="ko-KR" altLang="en-US" sz="2000" dirty="0">
                <a:solidFill>
                  <a:srgbClr val="FFC000"/>
                </a:solidFill>
              </a:rPr>
              <a:t>화면 출력 </a:t>
            </a:r>
            <a:r>
              <a:rPr kumimoji="1" lang="en-US" altLang="ko-KR" sz="2000" dirty="0">
                <a:solidFill>
                  <a:srgbClr val="FFC000"/>
                </a:solidFill>
              </a:rPr>
              <a:t>(DB</a:t>
            </a:r>
            <a:r>
              <a:rPr kumimoji="1" lang="ko-KR" altLang="en-US" sz="2000" dirty="0">
                <a:solidFill>
                  <a:srgbClr val="FFC000"/>
                </a:solidFill>
              </a:rPr>
              <a:t>연동</a:t>
            </a:r>
            <a:r>
              <a:rPr kumimoji="1" lang="en-US" altLang="ko-KR" sz="2000" dirty="0">
                <a:solidFill>
                  <a:srgbClr val="FFC000"/>
                </a:solidFill>
              </a:rPr>
              <a:t>) &amp;</a:t>
            </a:r>
            <a:r>
              <a:rPr kumimoji="1" lang="ko-KR" altLang="en-US" sz="2000" dirty="0">
                <a:solidFill>
                  <a:srgbClr val="FFC000"/>
                </a:solidFill>
              </a:rPr>
              <a:t> </a:t>
            </a:r>
            <a:r>
              <a:rPr kumimoji="1" lang="ko-KR" altLang="en-US" sz="2000" dirty="0" err="1">
                <a:solidFill>
                  <a:srgbClr val="FFC000"/>
                </a:solidFill>
              </a:rPr>
              <a:t>서브태스크</a:t>
            </a:r>
            <a:r>
              <a:rPr kumimoji="1" lang="ko-KR" altLang="en-US" sz="2000" dirty="0">
                <a:solidFill>
                  <a:srgbClr val="FFC000"/>
                </a:solidFill>
              </a:rPr>
              <a:t> 리스트 출력 </a:t>
            </a:r>
            <a:endParaRPr lang="ko-KR" altLang="en-US" sz="2000" dirty="0">
              <a:solidFill>
                <a:srgbClr val="FFC000"/>
              </a:solidFill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Franklin Gothic Heavy" panose="020B0903020102020204" pitchFamily="34" charset="0"/>
              <a:ea typeface="나눔스퀘어 Bold" panose="020B0600000101010101" pitchFamily="50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305AA496-89E2-4100-9E3A-5A40E59B28AF}"/>
              </a:ext>
            </a:extLst>
          </p:cNvPr>
          <p:cNvSpPr/>
          <p:nvPr/>
        </p:nvSpPr>
        <p:spPr>
          <a:xfrm>
            <a:off x="4911635" y="618309"/>
            <a:ext cx="7093884" cy="1538328"/>
          </a:xfrm>
          <a:prstGeom prst="roundRect">
            <a:avLst/>
          </a:prstGeom>
          <a:noFill/>
          <a:ln w="28575">
            <a:solidFill>
              <a:srgbClr val="45B9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A3F65362-E0AB-4478-805C-7F6D51F8CA96}"/>
              </a:ext>
            </a:extLst>
          </p:cNvPr>
          <p:cNvSpPr/>
          <p:nvPr/>
        </p:nvSpPr>
        <p:spPr>
          <a:xfrm>
            <a:off x="186481" y="5522258"/>
            <a:ext cx="11790318" cy="1205555"/>
          </a:xfrm>
          <a:prstGeom prst="roundRect">
            <a:avLst/>
          </a:prstGeom>
          <a:noFill/>
          <a:ln w="28575">
            <a:solidFill>
              <a:srgbClr val="45B9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8A7FD1A8-4E24-4507-8335-8F080F3DC8DA}"/>
              </a:ext>
            </a:extLst>
          </p:cNvPr>
          <p:cNvSpPr/>
          <p:nvPr/>
        </p:nvSpPr>
        <p:spPr>
          <a:xfrm>
            <a:off x="4884228" y="2294656"/>
            <a:ext cx="7092571" cy="3103122"/>
          </a:xfrm>
          <a:prstGeom prst="roundRect">
            <a:avLst/>
          </a:prstGeom>
          <a:noFill/>
          <a:ln w="28575">
            <a:solidFill>
              <a:srgbClr val="45B9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내용 개체 틀 4">
            <a:extLst>
              <a:ext uri="{FF2B5EF4-FFF2-40B4-BE49-F238E27FC236}">
                <a16:creationId xmlns:a16="http://schemas.microsoft.com/office/drawing/2014/main" id="{703C1405-0C8D-4A6B-BF6D-754C6D5800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41" y="533242"/>
            <a:ext cx="4706774" cy="4318141"/>
          </a:xfrm>
          <a:prstGeom prst="rect">
            <a:avLst/>
          </a:prstGeom>
        </p:spPr>
      </p:pic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D433C3DA-7E71-42A0-9EAE-EF763EA4DC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4381" y="5707012"/>
            <a:ext cx="3750461" cy="858156"/>
          </a:xfrm>
          <a:prstGeom prst="rect">
            <a:avLst/>
          </a:prstGeom>
        </p:spPr>
      </p:pic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E61468D0-8453-4B3F-9252-D87A6DCCEA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0360" y="932236"/>
            <a:ext cx="4172017" cy="109992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9EB36C9-76B9-4F36-99E1-D0BE1714B3F2}"/>
              </a:ext>
            </a:extLst>
          </p:cNvPr>
          <p:cNvSpPr txBox="1"/>
          <p:nvPr/>
        </p:nvSpPr>
        <p:spPr>
          <a:xfrm>
            <a:off x="5050360" y="574647"/>
            <a:ext cx="1535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Controller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17627FE-90EB-4D84-9CF0-4E59BED3BC64}"/>
              </a:ext>
            </a:extLst>
          </p:cNvPr>
          <p:cNvSpPr txBox="1"/>
          <p:nvPr/>
        </p:nvSpPr>
        <p:spPr>
          <a:xfrm>
            <a:off x="5050360" y="2343907"/>
            <a:ext cx="1535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View</a:t>
            </a:r>
            <a:endParaRPr lang="ko-KR" altLang="en-US" dirty="0"/>
          </a:p>
        </p:txBody>
      </p:sp>
      <p:pic>
        <p:nvPicPr>
          <p:cNvPr id="17" name="그림 16" descr="텍스트이(가) 표시된 사진&#10;&#10;자동 생성된 설명">
            <a:extLst>
              <a:ext uri="{FF2B5EF4-FFF2-40B4-BE49-F238E27FC236}">
                <a16:creationId xmlns:a16="http://schemas.microsoft.com/office/drawing/2014/main" id="{8DDE649E-3E0F-41E6-B5FC-6C977D8842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25299" y="2343907"/>
            <a:ext cx="5361266" cy="2981744"/>
          </a:xfrm>
          <a:prstGeom prst="rect">
            <a:avLst/>
          </a:prstGeom>
        </p:spPr>
      </p:pic>
      <p:pic>
        <p:nvPicPr>
          <p:cNvPr id="18" name="그림 17" descr="텍스트이(가) 표시된 사진&#10;&#10;자동 생성된 설명">
            <a:extLst>
              <a:ext uri="{FF2B5EF4-FFF2-40B4-BE49-F238E27FC236}">
                <a16:creationId xmlns:a16="http://schemas.microsoft.com/office/drawing/2014/main" id="{78CECE74-ED9A-45FC-8B0A-7B0C82D859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5277" y="5695500"/>
            <a:ext cx="3851087" cy="88118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74D3629-534D-4A52-ACFB-9FE4CFBA1553}"/>
              </a:ext>
            </a:extLst>
          </p:cNvPr>
          <p:cNvSpPr txBox="1"/>
          <p:nvPr/>
        </p:nvSpPr>
        <p:spPr>
          <a:xfrm>
            <a:off x="405636" y="5610049"/>
            <a:ext cx="1535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Mapper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890548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EB80208-B64B-4987-BBBC-C26803B97A61}"/>
              </a:ext>
            </a:extLst>
          </p:cNvPr>
          <p:cNvSpPr/>
          <p:nvPr/>
        </p:nvSpPr>
        <p:spPr>
          <a:xfrm>
            <a:off x="0" y="-1"/>
            <a:ext cx="12192000" cy="480291"/>
          </a:xfrm>
          <a:prstGeom prst="rect">
            <a:avLst/>
          </a:prstGeom>
          <a:solidFill>
            <a:srgbClr val="45B9B9"/>
          </a:solidFill>
          <a:ln>
            <a:solidFill>
              <a:srgbClr val="45B9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6D40E1-EFA7-416B-A6D6-B72718714BB9}"/>
              </a:ext>
            </a:extLst>
          </p:cNvPr>
          <p:cNvSpPr txBox="1"/>
          <p:nvPr/>
        </p:nvSpPr>
        <p:spPr>
          <a:xfrm>
            <a:off x="-1" y="1"/>
            <a:ext cx="932688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Franklin Gothic Heavy" panose="020B0903020102020204" pitchFamily="34" charset="0"/>
                <a:ea typeface="나눔스퀘어 Bold" panose="020B0600000101010101" pitchFamily="50" charset="-127"/>
              </a:rPr>
              <a:t>8. </a:t>
            </a:r>
            <a:r>
              <a:rPr kumimoji="1" lang="ko-KR" altLang="en-US" sz="2000" dirty="0">
                <a:solidFill>
                  <a:schemeClr val="bg1"/>
                </a:solidFill>
                <a:latin typeface="Franklin Gothic Heavy" panose="020B0903020102020204" pitchFamily="34" charset="0"/>
                <a:ea typeface="나눔스퀘어 Bold" panose="020B0600000101010101" pitchFamily="50" charset="-127"/>
              </a:rPr>
              <a:t>태스크 디테일 </a:t>
            </a:r>
            <a:r>
              <a:rPr kumimoji="1" lang="ko-KR" altLang="en-US" sz="2000" dirty="0">
                <a:solidFill>
                  <a:srgbClr val="FFC000"/>
                </a:solidFill>
              </a:rPr>
              <a:t>수정</a:t>
            </a:r>
            <a:r>
              <a:rPr kumimoji="1" lang="en-US" altLang="ko-KR" sz="2000" dirty="0">
                <a:solidFill>
                  <a:srgbClr val="FFC000"/>
                </a:solidFill>
              </a:rPr>
              <a:t>,</a:t>
            </a:r>
            <a:r>
              <a:rPr kumimoji="1" lang="ko-KR" altLang="en-US" sz="2000" dirty="0">
                <a:solidFill>
                  <a:srgbClr val="FFC000"/>
                </a:solidFill>
              </a:rPr>
              <a:t>추가 버튼 </a:t>
            </a:r>
            <a:r>
              <a:rPr kumimoji="1" lang="ko-KR" altLang="en-US" sz="2000" dirty="0" err="1">
                <a:solidFill>
                  <a:srgbClr val="FFC000"/>
                </a:solidFill>
              </a:rPr>
              <a:t>세션값에</a:t>
            </a:r>
            <a:r>
              <a:rPr kumimoji="1" lang="ko-KR" altLang="en-US" sz="2000" dirty="0">
                <a:solidFill>
                  <a:srgbClr val="FFC000"/>
                </a:solidFill>
              </a:rPr>
              <a:t> 따른 비활성화 처리 </a:t>
            </a:r>
            <a:endParaRPr lang="ko-KR" altLang="en-US" sz="2000" dirty="0">
              <a:solidFill>
                <a:srgbClr val="FFC000"/>
              </a:solidFill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Franklin Gothic Heavy" panose="020B0903020102020204" pitchFamily="34" charset="0"/>
              <a:ea typeface="나눔스퀘어 Bold" panose="020B0600000101010101" pitchFamily="50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305AA496-89E2-4100-9E3A-5A40E59B28AF}"/>
              </a:ext>
            </a:extLst>
          </p:cNvPr>
          <p:cNvSpPr/>
          <p:nvPr/>
        </p:nvSpPr>
        <p:spPr>
          <a:xfrm>
            <a:off x="2848303" y="654427"/>
            <a:ext cx="8929008" cy="1482560"/>
          </a:xfrm>
          <a:prstGeom prst="roundRect">
            <a:avLst/>
          </a:prstGeom>
          <a:noFill/>
          <a:ln w="28575">
            <a:solidFill>
              <a:srgbClr val="45B9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8A7FD1A8-4E24-4507-8335-8F080F3DC8DA}"/>
              </a:ext>
            </a:extLst>
          </p:cNvPr>
          <p:cNvSpPr/>
          <p:nvPr/>
        </p:nvSpPr>
        <p:spPr>
          <a:xfrm>
            <a:off x="2848303" y="2287442"/>
            <a:ext cx="9110380" cy="4428667"/>
          </a:xfrm>
          <a:prstGeom prst="roundRect">
            <a:avLst/>
          </a:prstGeom>
          <a:noFill/>
          <a:ln w="28575">
            <a:solidFill>
              <a:srgbClr val="45B9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176EFB8-65C4-40C7-BE74-E1143069C4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317" y="618309"/>
            <a:ext cx="2222500" cy="27686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1A2E37E-E098-4638-808D-6D2BE98A51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467" y="3701828"/>
            <a:ext cx="2108200" cy="2032000"/>
          </a:xfrm>
          <a:prstGeom prst="rect">
            <a:avLst/>
          </a:prstGeom>
        </p:spPr>
      </p:pic>
      <p:pic>
        <p:nvPicPr>
          <p:cNvPr id="16" name="그림 15" descr="텍스트이(가) 표시된 사진&#10;&#10;자동 생성된 설명">
            <a:extLst>
              <a:ext uri="{FF2B5EF4-FFF2-40B4-BE49-F238E27FC236}">
                <a16:creationId xmlns:a16="http://schemas.microsoft.com/office/drawing/2014/main" id="{DD8DC1DC-54AF-4541-B336-4C3FC62D47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4200" y="735307"/>
            <a:ext cx="5943600" cy="1320800"/>
          </a:xfrm>
          <a:prstGeom prst="rect">
            <a:avLst/>
          </a:prstGeom>
        </p:spPr>
      </p:pic>
      <p:pic>
        <p:nvPicPr>
          <p:cNvPr id="17" name="그림 16" descr="텍스트이(가) 표시된 사진&#10;&#10;자동 생성된 설명">
            <a:extLst>
              <a:ext uri="{FF2B5EF4-FFF2-40B4-BE49-F238E27FC236}">
                <a16:creationId xmlns:a16="http://schemas.microsoft.com/office/drawing/2014/main" id="{65658101-043B-4AD1-A079-B5D627E9D6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59707" y="2576594"/>
            <a:ext cx="8487572" cy="3947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1897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EB80208-B64B-4987-BBBC-C26803B97A61}"/>
              </a:ext>
            </a:extLst>
          </p:cNvPr>
          <p:cNvSpPr/>
          <p:nvPr/>
        </p:nvSpPr>
        <p:spPr>
          <a:xfrm>
            <a:off x="0" y="-1"/>
            <a:ext cx="12192000" cy="480291"/>
          </a:xfrm>
          <a:prstGeom prst="rect">
            <a:avLst/>
          </a:prstGeom>
          <a:solidFill>
            <a:srgbClr val="45B9B9"/>
          </a:solidFill>
          <a:ln>
            <a:solidFill>
              <a:srgbClr val="45B9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6D40E1-EFA7-416B-A6D6-B72718714BB9}"/>
              </a:ext>
            </a:extLst>
          </p:cNvPr>
          <p:cNvSpPr txBox="1"/>
          <p:nvPr/>
        </p:nvSpPr>
        <p:spPr>
          <a:xfrm>
            <a:off x="-1" y="1"/>
            <a:ext cx="932688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Franklin Gothic Heavy" panose="020B0903020102020204" pitchFamily="34" charset="0"/>
                <a:ea typeface="나눔스퀘어 Bold" panose="020B0600000101010101" pitchFamily="50" charset="-127"/>
              </a:rPr>
              <a:t>9. </a:t>
            </a:r>
            <a:r>
              <a:rPr kumimoji="1" lang="ko-KR" altLang="en-US" sz="2000" dirty="0">
                <a:solidFill>
                  <a:schemeClr val="bg1"/>
                </a:solidFill>
              </a:rPr>
              <a:t>태스크 디테일 </a:t>
            </a:r>
            <a:r>
              <a:rPr kumimoji="1" lang="ko-KR" altLang="en-US" sz="2000" dirty="0">
                <a:solidFill>
                  <a:srgbClr val="FFC000"/>
                </a:solidFill>
              </a:rPr>
              <a:t>화면 출력 </a:t>
            </a:r>
            <a:r>
              <a:rPr kumimoji="1" lang="en-US" altLang="ko-KR" sz="2000" dirty="0">
                <a:solidFill>
                  <a:srgbClr val="FFC000"/>
                </a:solidFill>
              </a:rPr>
              <a:t>(DB</a:t>
            </a:r>
            <a:r>
              <a:rPr kumimoji="1" lang="ko-KR" altLang="en-US" sz="2000" dirty="0">
                <a:solidFill>
                  <a:srgbClr val="FFC000"/>
                </a:solidFill>
              </a:rPr>
              <a:t>연동</a:t>
            </a:r>
            <a:r>
              <a:rPr kumimoji="1" lang="en-US" altLang="ko-KR" sz="2000" dirty="0">
                <a:solidFill>
                  <a:srgbClr val="FFC000"/>
                </a:solidFill>
              </a:rPr>
              <a:t>) &amp;</a:t>
            </a:r>
            <a:r>
              <a:rPr kumimoji="1" lang="ko-KR" altLang="en-US" sz="2000" dirty="0">
                <a:solidFill>
                  <a:srgbClr val="FFC000"/>
                </a:solidFill>
              </a:rPr>
              <a:t> </a:t>
            </a:r>
            <a:r>
              <a:rPr kumimoji="1" lang="ko-KR" altLang="en-US" sz="2000" dirty="0" err="1">
                <a:solidFill>
                  <a:srgbClr val="FFC000"/>
                </a:solidFill>
              </a:rPr>
              <a:t>서브태스크</a:t>
            </a:r>
            <a:r>
              <a:rPr kumimoji="1" lang="ko-KR" altLang="en-US" sz="2000" dirty="0">
                <a:solidFill>
                  <a:srgbClr val="FFC000"/>
                </a:solidFill>
              </a:rPr>
              <a:t> 리스트 출력 </a:t>
            </a:r>
            <a:endParaRPr lang="ko-KR" altLang="en-US" sz="2000" dirty="0">
              <a:solidFill>
                <a:srgbClr val="FFC000"/>
              </a:solidFill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Franklin Gothic Heavy" panose="020B0903020102020204" pitchFamily="34" charset="0"/>
              <a:ea typeface="나눔스퀘어 Bold" panose="020B0600000101010101" pitchFamily="50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305AA496-89E2-4100-9E3A-5A40E59B28AF}"/>
              </a:ext>
            </a:extLst>
          </p:cNvPr>
          <p:cNvSpPr/>
          <p:nvPr/>
        </p:nvSpPr>
        <p:spPr>
          <a:xfrm>
            <a:off x="5202621" y="618309"/>
            <a:ext cx="6802898" cy="1482560"/>
          </a:xfrm>
          <a:prstGeom prst="roundRect">
            <a:avLst/>
          </a:prstGeom>
          <a:noFill/>
          <a:ln w="28575">
            <a:solidFill>
              <a:srgbClr val="45B9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A3F65362-E0AB-4478-805C-7F6D51F8CA96}"/>
              </a:ext>
            </a:extLst>
          </p:cNvPr>
          <p:cNvSpPr/>
          <p:nvPr/>
        </p:nvSpPr>
        <p:spPr>
          <a:xfrm>
            <a:off x="186482" y="4156076"/>
            <a:ext cx="4905259" cy="2571738"/>
          </a:xfrm>
          <a:prstGeom prst="roundRect">
            <a:avLst/>
          </a:prstGeom>
          <a:noFill/>
          <a:ln w="28575">
            <a:solidFill>
              <a:srgbClr val="45B9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B98E7FED-5927-40AE-9275-FF3998DE88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481" y="724373"/>
            <a:ext cx="4706773" cy="3126140"/>
          </a:xfrm>
          <a:prstGeom prst="rect">
            <a:avLst/>
          </a:prstGeom>
        </p:spPr>
      </p:pic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2734E52B-E927-48FC-A254-DCA361A2EB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493" y="4720074"/>
            <a:ext cx="4647236" cy="1827234"/>
          </a:xfrm>
          <a:prstGeom prst="rect">
            <a:avLst/>
          </a:prstGeom>
        </p:spPr>
      </p:pic>
      <p:pic>
        <p:nvPicPr>
          <p:cNvPr id="14" name="그림 13" descr="텍스트이(가) 표시된 사진&#10;&#10;자동 생성된 설명">
            <a:extLst>
              <a:ext uri="{FF2B5EF4-FFF2-40B4-BE49-F238E27FC236}">
                <a16:creationId xmlns:a16="http://schemas.microsoft.com/office/drawing/2014/main" id="{214977D7-423A-4268-835D-CE2325E8D7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1327" y="756858"/>
            <a:ext cx="3821085" cy="1205461"/>
          </a:xfrm>
          <a:prstGeom prst="rect">
            <a:avLst/>
          </a:prstGeom>
        </p:spPr>
      </p:pic>
      <p:pic>
        <p:nvPicPr>
          <p:cNvPr id="16" name="그림 15" descr="텍스트이(가) 표시된 사진&#10;&#10;자동 생성된 설명">
            <a:extLst>
              <a:ext uri="{FF2B5EF4-FFF2-40B4-BE49-F238E27FC236}">
                <a16:creationId xmlns:a16="http://schemas.microsoft.com/office/drawing/2014/main" id="{AE56D660-0151-4968-B026-1D0F440062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02621" y="2167276"/>
            <a:ext cx="4647198" cy="1683237"/>
          </a:xfrm>
          <a:prstGeom prst="rect">
            <a:avLst/>
          </a:prstGeom>
        </p:spPr>
      </p:pic>
      <p:pic>
        <p:nvPicPr>
          <p:cNvPr id="17" name="그림 16" descr="텍스트이(가) 표시된 사진&#10;&#10;자동 생성된 설명">
            <a:extLst>
              <a:ext uri="{FF2B5EF4-FFF2-40B4-BE49-F238E27FC236}">
                <a16:creationId xmlns:a16="http://schemas.microsoft.com/office/drawing/2014/main" id="{0C2C4F5C-2065-4C49-B357-38470F1302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03829" y="3850513"/>
            <a:ext cx="3476988" cy="2571738"/>
          </a:xfrm>
          <a:prstGeom prst="rect">
            <a:avLst/>
          </a:prstGeom>
        </p:spPr>
      </p:pic>
      <p:pic>
        <p:nvPicPr>
          <p:cNvPr id="18" name="그림 17" descr="텍스트이(가) 표시된 사진&#10;&#10;자동 생성된 설명">
            <a:extLst>
              <a:ext uri="{FF2B5EF4-FFF2-40B4-BE49-F238E27FC236}">
                <a16:creationId xmlns:a16="http://schemas.microsoft.com/office/drawing/2014/main" id="{562E635F-7176-42CB-94E3-A40FA40063C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16728" y="3561361"/>
            <a:ext cx="4084916" cy="286089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9D5B33A-F91C-4431-9232-AF74D92ABA12}"/>
              </a:ext>
            </a:extLst>
          </p:cNvPr>
          <p:cNvSpPr txBox="1"/>
          <p:nvPr/>
        </p:nvSpPr>
        <p:spPr>
          <a:xfrm>
            <a:off x="5392549" y="665731"/>
            <a:ext cx="1535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Controller</a:t>
            </a:r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722C23C-1AA1-4D1D-BFAD-1AAC07FFD704}"/>
              </a:ext>
            </a:extLst>
          </p:cNvPr>
          <p:cNvSpPr txBox="1"/>
          <p:nvPr/>
        </p:nvSpPr>
        <p:spPr>
          <a:xfrm>
            <a:off x="315493" y="4197961"/>
            <a:ext cx="1535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Mapper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119075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EB80208-B64B-4987-BBBC-C26803B97A61}"/>
              </a:ext>
            </a:extLst>
          </p:cNvPr>
          <p:cNvSpPr/>
          <p:nvPr/>
        </p:nvSpPr>
        <p:spPr>
          <a:xfrm>
            <a:off x="0" y="-1"/>
            <a:ext cx="12192000" cy="480291"/>
          </a:xfrm>
          <a:prstGeom prst="rect">
            <a:avLst/>
          </a:prstGeom>
          <a:solidFill>
            <a:srgbClr val="45B9B9"/>
          </a:solidFill>
          <a:ln>
            <a:solidFill>
              <a:srgbClr val="45B9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6D40E1-EFA7-416B-A6D6-B72718714BB9}"/>
              </a:ext>
            </a:extLst>
          </p:cNvPr>
          <p:cNvSpPr txBox="1"/>
          <p:nvPr/>
        </p:nvSpPr>
        <p:spPr>
          <a:xfrm>
            <a:off x="-1" y="1"/>
            <a:ext cx="932688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Franklin Gothic Heavy" panose="020B0903020102020204" pitchFamily="34" charset="0"/>
                <a:ea typeface="나눔스퀘어 Bold" panose="020B0600000101010101" pitchFamily="50" charset="-127"/>
              </a:rPr>
              <a:t>7. </a:t>
            </a:r>
            <a:r>
              <a:rPr kumimoji="1" lang="ko-KR" altLang="en-US" sz="2000" dirty="0">
                <a:solidFill>
                  <a:schemeClr val="bg1"/>
                </a:solidFill>
              </a:rPr>
              <a:t>태스크 디테일 </a:t>
            </a:r>
            <a:r>
              <a:rPr kumimoji="1" lang="ko-KR" altLang="en-US" sz="2000" dirty="0" err="1">
                <a:solidFill>
                  <a:srgbClr val="FFC000"/>
                </a:solidFill>
              </a:rPr>
              <a:t>서브태스크</a:t>
            </a:r>
            <a:r>
              <a:rPr kumimoji="1" lang="ko-KR" altLang="en-US" sz="2000" dirty="0">
                <a:solidFill>
                  <a:srgbClr val="FFC000"/>
                </a:solidFill>
              </a:rPr>
              <a:t> 추가</a:t>
            </a:r>
            <a:r>
              <a:rPr kumimoji="1" lang="en-US" altLang="ko-KR" sz="2000" dirty="0">
                <a:solidFill>
                  <a:srgbClr val="FFC000"/>
                </a:solidFill>
              </a:rPr>
              <a:t>(DB</a:t>
            </a:r>
            <a:r>
              <a:rPr kumimoji="1" lang="ko-KR" altLang="en-US" sz="2000" dirty="0">
                <a:solidFill>
                  <a:srgbClr val="FFC000"/>
                </a:solidFill>
              </a:rPr>
              <a:t>연동</a:t>
            </a:r>
            <a:r>
              <a:rPr kumimoji="1" lang="en-US" altLang="ko-KR" sz="2000" dirty="0">
                <a:solidFill>
                  <a:srgbClr val="FFC000"/>
                </a:solidFill>
              </a:rPr>
              <a:t>)</a:t>
            </a:r>
            <a:r>
              <a:rPr kumimoji="1" lang="ko-KR" altLang="en-US" sz="2000" dirty="0">
                <a:solidFill>
                  <a:srgbClr val="FFC000"/>
                </a:solidFill>
              </a:rPr>
              <a:t> </a:t>
            </a:r>
            <a:r>
              <a:rPr kumimoji="1" lang="en-US" altLang="ko-KR" sz="2000" dirty="0">
                <a:solidFill>
                  <a:srgbClr val="FFC000"/>
                </a:solidFill>
              </a:rPr>
              <a:t>– ajax</a:t>
            </a:r>
            <a:endParaRPr lang="ko-KR" altLang="en-US" sz="2000" dirty="0">
              <a:solidFill>
                <a:srgbClr val="FFC000"/>
              </a:solidFill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Franklin Gothic Heavy" panose="020B0903020102020204" pitchFamily="34" charset="0"/>
              <a:ea typeface="나눔스퀘어 Bold" panose="020B0600000101010101" pitchFamily="50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305AA496-89E2-4100-9E3A-5A40E59B28AF}"/>
              </a:ext>
            </a:extLst>
          </p:cNvPr>
          <p:cNvSpPr/>
          <p:nvPr/>
        </p:nvSpPr>
        <p:spPr>
          <a:xfrm>
            <a:off x="5465379" y="618309"/>
            <a:ext cx="6540140" cy="1482560"/>
          </a:xfrm>
          <a:prstGeom prst="roundRect">
            <a:avLst/>
          </a:prstGeom>
          <a:noFill/>
          <a:ln w="28575">
            <a:solidFill>
              <a:srgbClr val="45B9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A3F65362-E0AB-4478-805C-7F6D51F8CA96}"/>
              </a:ext>
            </a:extLst>
          </p:cNvPr>
          <p:cNvSpPr/>
          <p:nvPr/>
        </p:nvSpPr>
        <p:spPr>
          <a:xfrm>
            <a:off x="5598685" y="4606292"/>
            <a:ext cx="6406833" cy="2188246"/>
          </a:xfrm>
          <a:prstGeom prst="roundRect">
            <a:avLst/>
          </a:prstGeom>
          <a:noFill/>
          <a:ln w="28575">
            <a:solidFill>
              <a:srgbClr val="45B9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8A7FD1A8-4E24-4507-8335-8F080F3DC8DA}"/>
              </a:ext>
            </a:extLst>
          </p:cNvPr>
          <p:cNvSpPr/>
          <p:nvPr/>
        </p:nvSpPr>
        <p:spPr>
          <a:xfrm>
            <a:off x="5523697" y="2287442"/>
            <a:ext cx="6540140" cy="2115131"/>
          </a:xfrm>
          <a:prstGeom prst="roundRect">
            <a:avLst/>
          </a:prstGeom>
          <a:noFill/>
          <a:ln w="28575">
            <a:solidFill>
              <a:srgbClr val="45B9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E594C54-81AD-4F30-B057-C3FD99A389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142" y="2830113"/>
            <a:ext cx="5132308" cy="271032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8C14108-C2CB-4389-B490-EBB19E133E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142" y="769442"/>
            <a:ext cx="1826531" cy="1709718"/>
          </a:xfrm>
          <a:prstGeom prst="rect">
            <a:avLst/>
          </a:prstGeom>
        </p:spPr>
      </p:pic>
      <p:pic>
        <p:nvPicPr>
          <p:cNvPr id="14" name="그림 13" descr="텍스트이(가) 표시된 사진&#10;&#10;자동 생성된 설명">
            <a:extLst>
              <a:ext uri="{FF2B5EF4-FFF2-40B4-BE49-F238E27FC236}">
                <a16:creationId xmlns:a16="http://schemas.microsoft.com/office/drawing/2014/main" id="{EF2A2D4D-FFC2-4EC7-80B7-A2AE717309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4384" y="5004680"/>
            <a:ext cx="5202126" cy="1578811"/>
          </a:xfrm>
          <a:prstGeom prst="rect">
            <a:avLst/>
          </a:prstGeom>
        </p:spPr>
      </p:pic>
      <p:pic>
        <p:nvPicPr>
          <p:cNvPr id="16" name="그림 15" descr="텍스트이(가) 표시된 사진&#10;&#10;자동 생성된 설명">
            <a:extLst>
              <a:ext uri="{FF2B5EF4-FFF2-40B4-BE49-F238E27FC236}">
                <a16:creationId xmlns:a16="http://schemas.microsoft.com/office/drawing/2014/main" id="{4A8241A9-E8C2-4A3C-8028-267505DB7B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58976" y="993520"/>
            <a:ext cx="6352946" cy="874258"/>
          </a:xfrm>
          <a:prstGeom prst="rect">
            <a:avLst/>
          </a:prstGeom>
        </p:spPr>
      </p:pic>
      <p:pic>
        <p:nvPicPr>
          <p:cNvPr id="17" name="그림 16" descr="텍스트이(가) 표시된 사진&#10;&#10;자동 생성된 설명">
            <a:extLst>
              <a:ext uri="{FF2B5EF4-FFF2-40B4-BE49-F238E27FC236}">
                <a16:creationId xmlns:a16="http://schemas.microsoft.com/office/drawing/2014/main" id="{E7275869-2D2D-4F98-BEC8-BCE30BB176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12174" y="2864721"/>
            <a:ext cx="5016126" cy="132055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DF0132B-D87D-435E-BF06-27C342745908}"/>
              </a:ext>
            </a:extLst>
          </p:cNvPr>
          <p:cNvSpPr txBox="1"/>
          <p:nvPr/>
        </p:nvSpPr>
        <p:spPr>
          <a:xfrm>
            <a:off x="5712174" y="603829"/>
            <a:ext cx="1535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Controller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B3E210A-12EC-40BC-B66F-759F0087CC2F}"/>
              </a:ext>
            </a:extLst>
          </p:cNvPr>
          <p:cNvSpPr txBox="1"/>
          <p:nvPr/>
        </p:nvSpPr>
        <p:spPr>
          <a:xfrm>
            <a:off x="5758820" y="2324947"/>
            <a:ext cx="1535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View</a:t>
            </a:r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8C1360E-F1C8-4C84-8CEC-EB04BB96E70B}"/>
              </a:ext>
            </a:extLst>
          </p:cNvPr>
          <p:cNvSpPr txBox="1"/>
          <p:nvPr/>
        </p:nvSpPr>
        <p:spPr>
          <a:xfrm>
            <a:off x="5844384" y="4606292"/>
            <a:ext cx="1535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Mapper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123077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EB80208-B64B-4987-BBBC-C26803B97A61}"/>
              </a:ext>
            </a:extLst>
          </p:cNvPr>
          <p:cNvSpPr/>
          <p:nvPr/>
        </p:nvSpPr>
        <p:spPr>
          <a:xfrm>
            <a:off x="0" y="-1"/>
            <a:ext cx="12192000" cy="480291"/>
          </a:xfrm>
          <a:prstGeom prst="rect">
            <a:avLst/>
          </a:prstGeom>
          <a:solidFill>
            <a:srgbClr val="45B9B9"/>
          </a:solidFill>
          <a:ln>
            <a:solidFill>
              <a:srgbClr val="45B9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6D40E1-EFA7-416B-A6D6-B72718714BB9}"/>
              </a:ext>
            </a:extLst>
          </p:cNvPr>
          <p:cNvSpPr txBox="1"/>
          <p:nvPr/>
        </p:nvSpPr>
        <p:spPr>
          <a:xfrm>
            <a:off x="-1" y="1"/>
            <a:ext cx="932688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Franklin Gothic Heavy" panose="020B0903020102020204" pitchFamily="34" charset="0"/>
                <a:ea typeface="나눔스퀘어 Bold" panose="020B0600000101010101" pitchFamily="50" charset="-127"/>
              </a:rPr>
              <a:t>7. </a:t>
            </a:r>
            <a:r>
              <a:rPr kumimoji="1" lang="ko-KR" altLang="en-US" sz="2000" dirty="0">
                <a:solidFill>
                  <a:schemeClr val="bg1"/>
                </a:solidFill>
              </a:rPr>
              <a:t>태스크 디테일 </a:t>
            </a:r>
            <a:r>
              <a:rPr kumimoji="1" lang="ko-KR" altLang="en-US" sz="2000" dirty="0" err="1">
                <a:solidFill>
                  <a:srgbClr val="FFC000"/>
                </a:solidFill>
              </a:rPr>
              <a:t>서브태스크</a:t>
            </a:r>
            <a:r>
              <a:rPr kumimoji="1" lang="ko-KR" altLang="en-US" sz="2000" dirty="0">
                <a:solidFill>
                  <a:srgbClr val="FFC000"/>
                </a:solidFill>
              </a:rPr>
              <a:t> 추가</a:t>
            </a:r>
            <a:r>
              <a:rPr kumimoji="1" lang="en-US" altLang="ko-KR" sz="2000" dirty="0">
                <a:solidFill>
                  <a:srgbClr val="FFC000"/>
                </a:solidFill>
              </a:rPr>
              <a:t>(DB</a:t>
            </a:r>
            <a:r>
              <a:rPr kumimoji="1" lang="ko-KR" altLang="en-US" sz="2000" dirty="0">
                <a:solidFill>
                  <a:srgbClr val="FFC000"/>
                </a:solidFill>
              </a:rPr>
              <a:t>연동</a:t>
            </a:r>
            <a:r>
              <a:rPr kumimoji="1" lang="en-US" altLang="ko-KR" sz="2000" dirty="0">
                <a:solidFill>
                  <a:srgbClr val="FFC000"/>
                </a:solidFill>
              </a:rPr>
              <a:t>)</a:t>
            </a:r>
            <a:r>
              <a:rPr kumimoji="1" lang="ko-KR" altLang="en-US" sz="2000" dirty="0">
                <a:solidFill>
                  <a:srgbClr val="FFC000"/>
                </a:solidFill>
              </a:rPr>
              <a:t> </a:t>
            </a:r>
            <a:r>
              <a:rPr kumimoji="1" lang="en-US" altLang="ko-KR" sz="2000" dirty="0">
                <a:solidFill>
                  <a:srgbClr val="FFC000"/>
                </a:solidFill>
              </a:rPr>
              <a:t>– ajax</a:t>
            </a:r>
            <a:endParaRPr lang="ko-KR" altLang="en-US" sz="2000" dirty="0">
              <a:solidFill>
                <a:srgbClr val="FFC000"/>
              </a:solidFill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Franklin Gothic Heavy" panose="020B0903020102020204" pitchFamily="34" charset="0"/>
              <a:ea typeface="나눔스퀘어 Bold" panose="020B0600000101010101" pitchFamily="50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305AA496-89E2-4100-9E3A-5A40E59B28AF}"/>
              </a:ext>
            </a:extLst>
          </p:cNvPr>
          <p:cNvSpPr/>
          <p:nvPr/>
        </p:nvSpPr>
        <p:spPr>
          <a:xfrm>
            <a:off x="5465379" y="618309"/>
            <a:ext cx="6540140" cy="1482560"/>
          </a:xfrm>
          <a:prstGeom prst="roundRect">
            <a:avLst/>
          </a:prstGeom>
          <a:noFill/>
          <a:ln w="28575">
            <a:solidFill>
              <a:srgbClr val="45B9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A3F65362-E0AB-4478-805C-7F6D51F8CA96}"/>
              </a:ext>
            </a:extLst>
          </p:cNvPr>
          <p:cNvSpPr/>
          <p:nvPr/>
        </p:nvSpPr>
        <p:spPr>
          <a:xfrm>
            <a:off x="119515" y="5150069"/>
            <a:ext cx="5132308" cy="1539364"/>
          </a:xfrm>
          <a:prstGeom prst="roundRect">
            <a:avLst/>
          </a:prstGeom>
          <a:noFill/>
          <a:ln w="28575">
            <a:solidFill>
              <a:srgbClr val="45B9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8A7FD1A8-4E24-4507-8335-8F080F3DC8DA}"/>
              </a:ext>
            </a:extLst>
          </p:cNvPr>
          <p:cNvSpPr/>
          <p:nvPr/>
        </p:nvSpPr>
        <p:spPr>
          <a:xfrm>
            <a:off x="5523697" y="2287442"/>
            <a:ext cx="6540140" cy="4401991"/>
          </a:xfrm>
          <a:prstGeom prst="roundRect">
            <a:avLst/>
          </a:prstGeom>
          <a:noFill/>
          <a:ln w="28575">
            <a:solidFill>
              <a:srgbClr val="45B9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E594C54-81AD-4F30-B057-C3FD99A389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992" y="718680"/>
            <a:ext cx="5132308" cy="271032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DF0132B-D87D-435E-BF06-27C342745908}"/>
              </a:ext>
            </a:extLst>
          </p:cNvPr>
          <p:cNvSpPr txBox="1"/>
          <p:nvPr/>
        </p:nvSpPr>
        <p:spPr>
          <a:xfrm>
            <a:off x="5712174" y="603829"/>
            <a:ext cx="1535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Controller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B3E210A-12EC-40BC-B66F-759F0087CC2F}"/>
              </a:ext>
            </a:extLst>
          </p:cNvPr>
          <p:cNvSpPr txBox="1"/>
          <p:nvPr/>
        </p:nvSpPr>
        <p:spPr>
          <a:xfrm>
            <a:off x="5758820" y="2324947"/>
            <a:ext cx="1535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View</a:t>
            </a:r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8C1360E-F1C8-4C84-8CEC-EB04BB96E70B}"/>
              </a:ext>
            </a:extLst>
          </p:cNvPr>
          <p:cNvSpPr txBox="1"/>
          <p:nvPr/>
        </p:nvSpPr>
        <p:spPr>
          <a:xfrm>
            <a:off x="267992" y="5191374"/>
            <a:ext cx="1535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Mapper</a:t>
            </a:r>
            <a:endParaRPr lang="ko-KR" altLang="en-US" dirty="0"/>
          </a:p>
        </p:txBody>
      </p:sp>
      <p:pic>
        <p:nvPicPr>
          <p:cNvPr id="22" name="그림 21" descr="텍스트이(가) 표시된 사진&#10;&#10;자동 생성된 설명">
            <a:extLst>
              <a:ext uri="{FF2B5EF4-FFF2-40B4-BE49-F238E27FC236}">
                <a16:creationId xmlns:a16="http://schemas.microsoft.com/office/drawing/2014/main" id="{DA50ABEA-B20E-486F-ACE4-5E880A16E4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901" y="5644054"/>
            <a:ext cx="6282446" cy="847251"/>
          </a:xfrm>
          <a:prstGeom prst="rect">
            <a:avLst/>
          </a:prstGeom>
        </p:spPr>
      </p:pic>
      <p:pic>
        <p:nvPicPr>
          <p:cNvPr id="23" name="그림 22" descr="텍스트이(가) 표시된 사진&#10;&#10;자동 생성된 설명">
            <a:extLst>
              <a:ext uri="{FF2B5EF4-FFF2-40B4-BE49-F238E27FC236}">
                <a16:creationId xmlns:a16="http://schemas.microsoft.com/office/drawing/2014/main" id="{2DC1F3DD-C0F5-49F9-8825-66DC234879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29330" y="733669"/>
            <a:ext cx="4253373" cy="1258040"/>
          </a:xfrm>
          <a:prstGeom prst="rect">
            <a:avLst/>
          </a:prstGeom>
        </p:spPr>
      </p:pic>
      <p:pic>
        <p:nvPicPr>
          <p:cNvPr id="24" name="그림 23" descr="텍스트이(가) 표시된 사진&#10;&#10;자동 생성된 설명">
            <a:extLst>
              <a:ext uri="{FF2B5EF4-FFF2-40B4-BE49-F238E27FC236}">
                <a16:creationId xmlns:a16="http://schemas.microsoft.com/office/drawing/2014/main" id="{65107566-A277-41BA-AC83-79E5BA6407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29330" y="2428198"/>
            <a:ext cx="4114727" cy="1670248"/>
          </a:xfrm>
          <a:prstGeom prst="rect">
            <a:avLst/>
          </a:prstGeom>
        </p:spPr>
      </p:pic>
      <p:pic>
        <p:nvPicPr>
          <p:cNvPr id="25" name="그림 24" descr="텍스트이(가) 표시된 사진&#10;&#10;자동 생성된 설명">
            <a:extLst>
              <a:ext uri="{FF2B5EF4-FFF2-40B4-BE49-F238E27FC236}">
                <a16:creationId xmlns:a16="http://schemas.microsoft.com/office/drawing/2014/main" id="{DB00D0F1-16A8-4EA8-AE56-779E232ED21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29330" y="4025024"/>
            <a:ext cx="3800288" cy="2664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2263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5B9B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77EE4AD8-9763-4518-B8A7-7571CD8D0865}"/>
              </a:ext>
            </a:extLst>
          </p:cNvPr>
          <p:cNvSpPr txBox="1"/>
          <p:nvPr/>
        </p:nvSpPr>
        <p:spPr>
          <a:xfrm>
            <a:off x="0" y="0"/>
            <a:ext cx="247234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Franklin Gothic Heavy" panose="020B0903020102020204" pitchFamily="34" charset="0"/>
                <a:ea typeface="나눔스퀘어 Bold" panose="020B0600000101010101" pitchFamily="50" charset="-127"/>
                <a:cs typeface="+mn-cs"/>
              </a:rPr>
              <a:t>INDEX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8F26BE63-6968-43EF-AB48-C4B24962296A}"/>
              </a:ext>
            </a:extLst>
          </p:cNvPr>
          <p:cNvGrpSpPr/>
          <p:nvPr/>
        </p:nvGrpSpPr>
        <p:grpSpPr>
          <a:xfrm>
            <a:off x="4176308" y="2090805"/>
            <a:ext cx="3839383" cy="2210848"/>
            <a:chOff x="4603577" y="2430440"/>
            <a:chExt cx="3071840" cy="2210848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2E8C8F1-4B3F-4DA1-BEDE-A658E70B9F21}"/>
                </a:ext>
              </a:extLst>
            </p:cNvPr>
            <p:cNvSpPr txBox="1"/>
            <p:nvPr/>
          </p:nvSpPr>
          <p:spPr>
            <a:xfrm>
              <a:off x="4605076" y="2430440"/>
              <a:ext cx="307034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solidFill>
                    <a:srgbClr val="FFFFFF"/>
                  </a:solidFill>
                  <a:latin typeface="-윤고딕360" panose="02030504000101010101" pitchFamily="18" charset="-127"/>
                  <a:ea typeface="-윤고딕360" panose="02030504000101010101" pitchFamily="18" charset="-127"/>
                </a:rPr>
                <a:t>1. </a:t>
              </a:r>
              <a:r>
                <a:rPr lang="ko-KR" altLang="en-US" sz="2400" dirty="0">
                  <a:solidFill>
                    <a:srgbClr val="FFFFFF"/>
                  </a:solidFill>
                  <a:latin typeface="-윤고딕360" panose="02030504000101010101" pitchFamily="18" charset="-127"/>
                  <a:ea typeface="-윤고딕360" panose="02030504000101010101" pitchFamily="18" charset="-127"/>
                </a:rPr>
                <a:t>팀원 구성 및 역할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CAAABAF-B0D2-4160-8AAA-CC1946F27083}"/>
                </a:ext>
              </a:extLst>
            </p:cNvPr>
            <p:cNvSpPr txBox="1"/>
            <p:nvPr/>
          </p:nvSpPr>
          <p:spPr>
            <a:xfrm>
              <a:off x="4603577" y="3013501"/>
              <a:ext cx="275393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solidFill>
                    <a:srgbClr val="FFFFFF"/>
                  </a:solidFill>
                  <a:latin typeface="-윤고딕360" panose="02030504000101010101" pitchFamily="18" charset="-127"/>
                  <a:ea typeface="-윤고딕360" panose="02030504000101010101" pitchFamily="18" charset="-127"/>
                </a:rPr>
                <a:t>2. </a:t>
              </a:r>
              <a:r>
                <a:rPr lang="ko-KR" altLang="en-US" sz="2400" dirty="0">
                  <a:solidFill>
                    <a:srgbClr val="FFFFFF"/>
                  </a:solidFill>
                  <a:latin typeface="-윤고딕360" panose="02030504000101010101" pitchFamily="18" charset="-127"/>
                  <a:ea typeface="-윤고딕360" panose="02030504000101010101" pitchFamily="18" charset="-127"/>
                </a:rPr>
                <a:t>일정 계획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EC049CA-D625-43CC-A7A5-BF3D5C48D690}"/>
                </a:ext>
              </a:extLst>
            </p:cNvPr>
            <p:cNvSpPr txBox="1"/>
            <p:nvPr/>
          </p:nvSpPr>
          <p:spPr>
            <a:xfrm>
              <a:off x="4605077" y="3596562"/>
              <a:ext cx="275393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solidFill>
                    <a:srgbClr val="FFFFFF"/>
                  </a:solidFill>
                  <a:latin typeface="-윤고딕360" panose="02030504000101010101" pitchFamily="18" charset="-127"/>
                  <a:ea typeface="-윤고딕360" panose="02030504000101010101" pitchFamily="18" charset="-127"/>
                </a:rPr>
                <a:t>3. Back end</a:t>
              </a:r>
              <a:endParaRPr lang="ko-KR" altLang="en-US" sz="2400" dirty="0">
                <a:solidFill>
                  <a:srgbClr val="FFFFFF"/>
                </a:solidFill>
                <a:latin typeface="-윤고딕360" panose="02030504000101010101" pitchFamily="18" charset="-127"/>
                <a:ea typeface="-윤고딕360" panose="02030504000101010101" pitchFamily="18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D9F7204-20CA-4C0E-A461-81CBD32A969E}"/>
                </a:ext>
              </a:extLst>
            </p:cNvPr>
            <p:cNvSpPr txBox="1"/>
            <p:nvPr/>
          </p:nvSpPr>
          <p:spPr>
            <a:xfrm>
              <a:off x="4605076" y="4179623"/>
              <a:ext cx="29833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solidFill>
                    <a:srgbClr val="FFFFFF"/>
                  </a:solidFill>
                  <a:latin typeface="-윤고딕360" panose="02030504000101010101" pitchFamily="18" charset="-127"/>
                  <a:ea typeface="-윤고딕360" panose="02030504000101010101" pitchFamily="18" charset="-127"/>
                </a:rPr>
                <a:t>4. </a:t>
              </a:r>
              <a:r>
                <a:rPr lang="ko-KR" altLang="en-US" sz="2400" dirty="0">
                  <a:solidFill>
                    <a:srgbClr val="FFFFFF"/>
                  </a:solidFill>
                  <a:latin typeface="-윤고딕360" panose="02030504000101010101" pitchFamily="18" charset="-127"/>
                  <a:ea typeface="-윤고딕360" panose="02030504000101010101" pitchFamily="18" charset="-127"/>
                </a:rPr>
                <a:t>테스트 시나리오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871409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EB80208-B64B-4987-BBBC-C26803B97A61}"/>
              </a:ext>
            </a:extLst>
          </p:cNvPr>
          <p:cNvSpPr/>
          <p:nvPr/>
        </p:nvSpPr>
        <p:spPr>
          <a:xfrm>
            <a:off x="0" y="-1"/>
            <a:ext cx="12192000" cy="480291"/>
          </a:xfrm>
          <a:prstGeom prst="rect">
            <a:avLst/>
          </a:prstGeom>
          <a:solidFill>
            <a:srgbClr val="45B9B9"/>
          </a:solidFill>
          <a:ln>
            <a:solidFill>
              <a:srgbClr val="45B9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6D40E1-EFA7-416B-A6D6-B72718714BB9}"/>
              </a:ext>
            </a:extLst>
          </p:cNvPr>
          <p:cNvSpPr txBox="1"/>
          <p:nvPr/>
        </p:nvSpPr>
        <p:spPr>
          <a:xfrm>
            <a:off x="0" y="82088"/>
            <a:ext cx="932688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Franklin Gothic Heavy" panose="020B0903020102020204" pitchFamily="34" charset="0"/>
                <a:ea typeface="나눔스퀘어 Bold" panose="020B0600000101010101" pitchFamily="50" charset="-127"/>
              </a:rPr>
              <a:t>7. </a:t>
            </a:r>
            <a:r>
              <a:rPr kumimoji="1" lang="ko-KR" altLang="en-US" sz="2000" dirty="0">
                <a:solidFill>
                  <a:schemeClr val="bg1"/>
                </a:solidFill>
              </a:rPr>
              <a:t>태스크 디테일 </a:t>
            </a:r>
            <a:r>
              <a:rPr kumimoji="1" lang="ko-KR" altLang="en-US" sz="2000" dirty="0" err="1">
                <a:solidFill>
                  <a:srgbClr val="FFC000"/>
                </a:solidFill>
              </a:rPr>
              <a:t>서브태스크</a:t>
            </a:r>
            <a:r>
              <a:rPr kumimoji="1" lang="ko-KR" altLang="en-US" sz="2000" dirty="0">
                <a:solidFill>
                  <a:srgbClr val="FFC000"/>
                </a:solidFill>
              </a:rPr>
              <a:t> 수정 및 삭제</a:t>
            </a:r>
            <a:r>
              <a:rPr kumimoji="1" lang="en-US" altLang="ko-KR" sz="2000" dirty="0">
                <a:solidFill>
                  <a:srgbClr val="FFC000"/>
                </a:solidFill>
              </a:rPr>
              <a:t>(DB</a:t>
            </a:r>
            <a:r>
              <a:rPr kumimoji="1" lang="ko-KR" altLang="en-US" sz="2000" dirty="0">
                <a:solidFill>
                  <a:srgbClr val="FFC000"/>
                </a:solidFill>
              </a:rPr>
              <a:t>연동</a:t>
            </a:r>
            <a:r>
              <a:rPr kumimoji="1" lang="en-US" altLang="ko-KR" sz="2000" dirty="0">
                <a:solidFill>
                  <a:srgbClr val="FFC000"/>
                </a:solidFill>
              </a:rPr>
              <a:t>)</a:t>
            </a:r>
            <a:r>
              <a:rPr kumimoji="1" lang="ko-KR" altLang="en-US" sz="2000" dirty="0">
                <a:solidFill>
                  <a:srgbClr val="FFC000"/>
                </a:solidFill>
              </a:rPr>
              <a:t> </a:t>
            </a:r>
            <a:r>
              <a:rPr kumimoji="1" lang="en-US" altLang="ko-KR" sz="2000" dirty="0">
                <a:solidFill>
                  <a:srgbClr val="FFC000"/>
                </a:solidFill>
              </a:rPr>
              <a:t>– ajax</a:t>
            </a:r>
            <a:endParaRPr lang="ko-KR" altLang="en-US" sz="2000" dirty="0">
              <a:solidFill>
                <a:srgbClr val="FFC000"/>
              </a:solidFill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Franklin Gothic Heavy" panose="020B0903020102020204" pitchFamily="34" charset="0"/>
              <a:ea typeface="나눔스퀘어 Bold" panose="020B0600000101010101" pitchFamily="50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305AA496-89E2-4100-9E3A-5A40E59B28AF}"/>
              </a:ext>
            </a:extLst>
          </p:cNvPr>
          <p:cNvSpPr/>
          <p:nvPr/>
        </p:nvSpPr>
        <p:spPr>
          <a:xfrm>
            <a:off x="5848000" y="5233710"/>
            <a:ext cx="6161135" cy="1482560"/>
          </a:xfrm>
          <a:prstGeom prst="roundRect">
            <a:avLst/>
          </a:prstGeom>
          <a:noFill/>
          <a:ln w="28575">
            <a:solidFill>
              <a:srgbClr val="45B9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A3F65362-E0AB-4478-805C-7F6D51F8CA96}"/>
              </a:ext>
            </a:extLst>
          </p:cNvPr>
          <p:cNvSpPr/>
          <p:nvPr/>
        </p:nvSpPr>
        <p:spPr>
          <a:xfrm>
            <a:off x="111181" y="4561717"/>
            <a:ext cx="5600992" cy="2188246"/>
          </a:xfrm>
          <a:prstGeom prst="roundRect">
            <a:avLst/>
          </a:prstGeom>
          <a:noFill/>
          <a:ln w="28575">
            <a:solidFill>
              <a:srgbClr val="45B9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8A7FD1A8-4E24-4507-8335-8F080F3DC8DA}"/>
              </a:ext>
            </a:extLst>
          </p:cNvPr>
          <p:cNvSpPr/>
          <p:nvPr/>
        </p:nvSpPr>
        <p:spPr>
          <a:xfrm>
            <a:off x="5789681" y="592228"/>
            <a:ext cx="6219454" cy="4394000"/>
          </a:xfrm>
          <a:prstGeom prst="roundRect">
            <a:avLst/>
          </a:prstGeom>
          <a:noFill/>
          <a:ln w="28575">
            <a:solidFill>
              <a:srgbClr val="45B9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DF0132B-D87D-435E-BF06-27C342745908}"/>
              </a:ext>
            </a:extLst>
          </p:cNvPr>
          <p:cNvSpPr txBox="1"/>
          <p:nvPr/>
        </p:nvSpPr>
        <p:spPr>
          <a:xfrm>
            <a:off x="5863743" y="5269912"/>
            <a:ext cx="1535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Mapper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B3E210A-12EC-40BC-B66F-759F0087CC2F}"/>
              </a:ext>
            </a:extLst>
          </p:cNvPr>
          <p:cNvSpPr txBox="1"/>
          <p:nvPr/>
        </p:nvSpPr>
        <p:spPr>
          <a:xfrm>
            <a:off x="6041298" y="642077"/>
            <a:ext cx="1535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View</a:t>
            </a:r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8C1360E-F1C8-4C84-8CEC-EB04BB96E70B}"/>
              </a:ext>
            </a:extLst>
          </p:cNvPr>
          <p:cNvSpPr txBox="1"/>
          <p:nvPr/>
        </p:nvSpPr>
        <p:spPr>
          <a:xfrm>
            <a:off x="294346" y="4561717"/>
            <a:ext cx="1535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Mapper</a:t>
            </a:r>
            <a:endParaRPr lang="ko-KR" altLang="en-US" dirty="0"/>
          </a:p>
        </p:txBody>
      </p:sp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907F8468-D2DE-4338-A383-931126FD37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180" y="684010"/>
            <a:ext cx="5600993" cy="2941224"/>
          </a:xfrm>
          <a:prstGeom prst="rect">
            <a:avLst/>
          </a:prstGeom>
        </p:spPr>
      </p:pic>
      <p:pic>
        <p:nvPicPr>
          <p:cNvPr id="14" name="그림 13" descr="텍스트이(가) 표시된 사진&#10;&#10;자동 생성된 설명">
            <a:extLst>
              <a:ext uri="{FF2B5EF4-FFF2-40B4-BE49-F238E27FC236}">
                <a16:creationId xmlns:a16="http://schemas.microsoft.com/office/drawing/2014/main" id="{CE2C8E59-BE5F-45A6-952F-6D2A657394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299" y="4869625"/>
            <a:ext cx="4811821" cy="1773849"/>
          </a:xfrm>
          <a:prstGeom prst="rect">
            <a:avLst/>
          </a:prstGeom>
        </p:spPr>
      </p:pic>
      <p:pic>
        <p:nvPicPr>
          <p:cNvPr id="16" name="그림 15" descr="텍스트이(가) 표시된 사진&#10;&#10;자동 생성된 설명">
            <a:extLst>
              <a:ext uri="{FF2B5EF4-FFF2-40B4-BE49-F238E27FC236}">
                <a16:creationId xmlns:a16="http://schemas.microsoft.com/office/drawing/2014/main" id="{4C607245-D911-4765-8386-60048936AC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1011408"/>
            <a:ext cx="5305574" cy="3873539"/>
          </a:xfrm>
          <a:prstGeom prst="rect">
            <a:avLst/>
          </a:prstGeom>
        </p:spPr>
      </p:pic>
      <p:pic>
        <p:nvPicPr>
          <p:cNvPr id="17" name="그림 16" descr="텍스트이(가) 표시된 사진&#10;&#10;자동 생성된 설명">
            <a:extLst>
              <a:ext uri="{FF2B5EF4-FFF2-40B4-BE49-F238E27FC236}">
                <a16:creationId xmlns:a16="http://schemas.microsoft.com/office/drawing/2014/main" id="{7EFD4363-81E9-4236-A287-1C7727C446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38630" y="5335489"/>
            <a:ext cx="4785519" cy="1222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6281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EB80208-B64B-4987-BBBC-C26803B97A61}"/>
              </a:ext>
            </a:extLst>
          </p:cNvPr>
          <p:cNvSpPr/>
          <p:nvPr/>
        </p:nvSpPr>
        <p:spPr>
          <a:xfrm>
            <a:off x="0" y="-1"/>
            <a:ext cx="12192000" cy="480291"/>
          </a:xfrm>
          <a:prstGeom prst="rect">
            <a:avLst/>
          </a:prstGeom>
          <a:solidFill>
            <a:srgbClr val="45B9B9"/>
          </a:solidFill>
          <a:ln>
            <a:solidFill>
              <a:srgbClr val="45B9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6D40E1-EFA7-416B-A6D6-B72718714BB9}"/>
              </a:ext>
            </a:extLst>
          </p:cNvPr>
          <p:cNvSpPr txBox="1"/>
          <p:nvPr/>
        </p:nvSpPr>
        <p:spPr>
          <a:xfrm>
            <a:off x="-1" y="1"/>
            <a:ext cx="932688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Franklin Gothic Heavy" panose="020B0903020102020204" pitchFamily="34" charset="0"/>
                <a:ea typeface="나눔스퀘어 Bold" panose="020B0600000101010101" pitchFamily="50" charset="-127"/>
              </a:rPr>
              <a:t>7. </a:t>
            </a:r>
            <a:r>
              <a:rPr kumimoji="1" lang="ko-KR" altLang="en-US" sz="2000" dirty="0">
                <a:solidFill>
                  <a:schemeClr val="bg1"/>
                </a:solidFill>
              </a:rPr>
              <a:t>태스크 디테일 </a:t>
            </a:r>
            <a:r>
              <a:rPr kumimoji="1" lang="ko-KR" altLang="en-US" sz="2000" dirty="0">
                <a:solidFill>
                  <a:srgbClr val="FFC000"/>
                </a:solidFill>
              </a:rPr>
              <a:t>각 </a:t>
            </a:r>
            <a:r>
              <a:rPr kumimoji="1" lang="ko-KR" altLang="en-US" sz="2000" dirty="0" err="1">
                <a:solidFill>
                  <a:srgbClr val="FFC000"/>
                </a:solidFill>
              </a:rPr>
              <a:t>서브태스크</a:t>
            </a:r>
            <a:r>
              <a:rPr kumimoji="1" lang="ko-KR" altLang="en-US" sz="2000" dirty="0">
                <a:solidFill>
                  <a:srgbClr val="FFC000"/>
                </a:solidFill>
              </a:rPr>
              <a:t> 수정 및 삭제 </a:t>
            </a:r>
            <a:r>
              <a:rPr kumimoji="1" lang="en-US" altLang="ko-KR" sz="2000" dirty="0">
                <a:solidFill>
                  <a:srgbClr val="FFC000"/>
                </a:solidFill>
              </a:rPr>
              <a:t>(DB</a:t>
            </a:r>
            <a:r>
              <a:rPr kumimoji="1" lang="ko-KR" altLang="en-US" sz="2000" dirty="0">
                <a:solidFill>
                  <a:srgbClr val="FFC000"/>
                </a:solidFill>
              </a:rPr>
              <a:t>연동</a:t>
            </a:r>
            <a:r>
              <a:rPr kumimoji="1" lang="en-US" altLang="ko-KR" sz="2000" dirty="0">
                <a:solidFill>
                  <a:srgbClr val="FFC000"/>
                </a:solidFill>
              </a:rPr>
              <a:t>)</a:t>
            </a:r>
          </a:p>
          <a:p>
            <a:endParaRPr lang="ko-KR" altLang="en-US" sz="2000" dirty="0">
              <a:solidFill>
                <a:srgbClr val="FFC000"/>
              </a:solidFill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Franklin Gothic Heavy" panose="020B0903020102020204" pitchFamily="34" charset="0"/>
              <a:ea typeface="나눔스퀘어 Bold" panose="020B0600000101010101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8C14108-C2CB-4389-B490-EBB19E133E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40773"/>
            <a:ext cx="1826531" cy="170971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B3E210A-12EC-40BC-B66F-759F0087CC2F}"/>
              </a:ext>
            </a:extLst>
          </p:cNvPr>
          <p:cNvSpPr txBox="1"/>
          <p:nvPr/>
        </p:nvSpPr>
        <p:spPr>
          <a:xfrm>
            <a:off x="5328473" y="551555"/>
            <a:ext cx="1535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View</a:t>
            </a:r>
            <a:endParaRPr lang="ko-KR" altLang="en-US" dirty="0"/>
          </a:p>
        </p:txBody>
      </p:sp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2480CB2A-0908-47A4-8CC8-AE6160D1DB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559" y="631699"/>
            <a:ext cx="4870579" cy="2557665"/>
          </a:xfrm>
          <a:prstGeom prst="rect">
            <a:avLst/>
          </a:prstGeom>
        </p:spPr>
      </p:pic>
      <p:pic>
        <p:nvPicPr>
          <p:cNvPr id="14" name="그림 13" descr="텍스트이(가) 표시된 사진&#10;&#10;자동 생성된 설명">
            <a:extLst>
              <a:ext uri="{FF2B5EF4-FFF2-40B4-BE49-F238E27FC236}">
                <a16:creationId xmlns:a16="http://schemas.microsoft.com/office/drawing/2014/main" id="{571303F5-D9D9-4CB5-8FCF-8115612E14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2626" y="631699"/>
            <a:ext cx="5555813" cy="3828873"/>
          </a:xfrm>
          <a:prstGeom prst="rect">
            <a:avLst/>
          </a:prstGeom>
        </p:spPr>
      </p:pic>
      <p:pic>
        <p:nvPicPr>
          <p:cNvPr id="16" name="그림 15" descr="텍스트이(가) 표시된 사진&#10;&#10;자동 생성된 설명">
            <a:extLst>
              <a:ext uri="{FF2B5EF4-FFF2-40B4-BE49-F238E27FC236}">
                <a16:creationId xmlns:a16="http://schemas.microsoft.com/office/drawing/2014/main" id="{B3245069-4DBB-416D-B66F-6B90A65B93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15402" y="3428999"/>
            <a:ext cx="4870578" cy="3195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8900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EB80208-B64B-4987-BBBC-C26803B97A61}"/>
              </a:ext>
            </a:extLst>
          </p:cNvPr>
          <p:cNvSpPr/>
          <p:nvPr/>
        </p:nvSpPr>
        <p:spPr>
          <a:xfrm>
            <a:off x="0" y="-1"/>
            <a:ext cx="12192000" cy="480291"/>
          </a:xfrm>
          <a:prstGeom prst="rect">
            <a:avLst/>
          </a:prstGeom>
          <a:solidFill>
            <a:srgbClr val="45B9B9"/>
          </a:solidFill>
          <a:ln>
            <a:solidFill>
              <a:srgbClr val="45B9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6D40E1-EFA7-416B-A6D6-B72718714BB9}"/>
              </a:ext>
            </a:extLst>
          </p:cNvPr>
          <p:cNvSpPr txBox="1"/>
          <p:nvPr/>
        </p:nvSpPr>
        <p:spPr>
          <a:xfrm>
            <a:off x="-1" y="1"/>
            <a:ext cx="932688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Franklin Gothic Heavy" panose="020B0903020102020204" pitchFamily="34" charset="0"/>
                <a:ea typeface="나눔스퀘어 Bold" panose="020B0600000101010101" pitchFamily="50" charset="-127"/>
              </a:rPr>
              <a:t>7. </a:t>
            </a:r>
            <a:r>
              <a:rPr kumimoji="1" lang="ko-KR" altLang="en-US" sz="2000" dirty="0">
                <a:solidFill>
                  <a:schemeClr val="bg1"/>
                </a:solidFill>
              </a:rPr>
              <a:t>태스크 디테일 </a:t>
            </a:r>
            <a:r>
              <a:rPr kumimoji="1" lang="ko-KR" altLang="en-US" sz="2000" dirty="0" err="1">
                <a:solidFill>
                  <a:srgbClr val="FFC000"/>
                </a:solidFill>
              </a:rPr>
              <a:t>커멘트</a:t>
            </a:r>
            <a:r>
              <a:rPr kumimoji="1" lang="ko-KR" altLang="en-US" sz="2000" dirty="0">
                <a:solidFill>
                  <a:srgbClr val="FFC000"/>
                </a:solidFill>
              </a:rPr>
              <a:t> 리스트 출력 및 </a:t>
            </a:r>
            <a:r>
              <a:rPr kumimoji="1" lang="ko-KR" altLang="en-US" sz="2000" dirty="0" err="1">
                <a:solidFill>
                  <a:srgbClr val="FFC000"/>
                </a:solidFill>
              </a:rPr>
              <a:t>커멘트</a:t>
            </a:r>
            <a:r>
              <a:rPr kumimoji="1" lang="ko-KR" altLang="en-US" sz="2000" dirty="0">
                <a:solidFill>
                  <a:srgbClr val="FFC000"/>
                </a:solidFill>
              </a:rPr>
              <a:t> 추가</a:t>
            </a:r>
            <a:r>
              <a:rPr kumimoji="1" lang="en-US" altLang="ko-KR" sz="2000" dirty="0">
                <a:solidFill>
                  <a:srgbClr val="FFC000"/>
                </a:solidFill>
              </a:rPr>
              <a:t>(DB</a:t>
            </a:r>
            <a:r>
              <a:rPr kumimoji="1" lang="ko-KR" altLang="en-US" sz="2000" dirty="0">
                <a:solidFill>
                  <a:srgbClr val="FFC000"/>
                </a:solidFill>
              </a:rPr>
              <a:t>연동</a:t>
            </a:r>
            <a:r>
              <a:rPr kumimoji="1" lang="en-US" altLang="ko-KR" sz="2000" dirty="0">
                <a:solidFill>
                  <a:srgbClr val="FFC000"/>
                </a:solidFill>
              </a:rPr>
              <a:t>)</a:t>
            </a:r>
            <a:r>
              <a:rPr kumimoji="1" lang="ko-KR" altLang="en-US" sz="2000" dirty="0">
                <a:solidFill>
                  <a:srgbClr val="FFC000"/>
                </a:solidFill>
              </a:rPr>
              <a:t> </a:t>
            </a:r>
            <a:r>
              <a:rPr kumimoji="1" lang="en-US" altLang="ko-KR" sz="2000" dirty="0">
                <a:solidFill>
                  <a:srgbClr val="FFC000"/>
                </a:solidFill>
              </a:rPr>
              <a:t>–</a:t>
            </a:r>
            <a:r>
              <a:rPr kumimoji="1" lang="ko-KR" altLang="en-US" sz="2000" dirty="0">
                <a:solidFill>
                  <a:srgbClr val="FFC000"/>
                </a:solidFill>
              </a:rPr>
              <a:t> </a:t>
            </a:r>
            <a:r>
              <a:rPr kumimoji="1" lang="en-US" altLang="ko-KR" sz="2000" dirty="0">
                <a:solidFill>
                  <a:srgbClr val="FFC000"/>
                </a:solidFill>
              </a:rPr>
              <a:t>ajax </a:t>
            </a:r>
            <a:endParaRPr lang="ko-KR" altLang="en-US" sz="2000" dirty="0">
              <a:solidFill>
                <a:srgbClr val="FFC000"/>
              </a:solidFill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Franklin Gothic Heavy" panose="020B0903020102020204" pitchFamily="34" charset="0"/>
              <a:ea typeface="나눔스퀘어 Bold" panose="020B0600000101010101" pitchFamily="50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305AA496-89E2-4100-9E3A-5A40E59B28AF}"/>
              </a:ext>
            </a:extLst>
          </p:cNvPr>
          <p:cNvSpPr/>
          <p:nvPr/>
        </p:nvSpPr>
        <p:spPr>
          <a:xfrm>
            <a:off x="3237186" y="618308"/>
            <a:ext cx="8768333" cy="3783145"/>
          </a:xfrm>
          <a:prstGeom prst="roundRect">
            <a:avLst/>
          </a:prstGeom>
          <a:noFill/>
          <a:ln w="28575">
            <a:solidFill>
              <a:srgbClr val="45B9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A3F65362-E0AB-4478-805C-7F6D51F8CA96}"/>
              </a:ext>
            </a:extLst>
          </p:cNvPr>
          <p:cNvSpPr/>
          <p:nvPr/>
        </p:nvSpPr>
        <p:spPr>
          <a:xfrm>
            <a:off x="3321269" y="4606292"/>
            <a:ext cx="8684249" cy="2188246"/>
          </a:xfrm>
          <a:prstGeom prst="roundRect">
            <a:avLst/>
          </a:prstGeom>
          <a:noFill/>
          <a:ln w="28575">
            <a:solidFill>
              <a:srgbClr val="45B9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DF0132B-D87D-435E-BF06-27C342745908}"/>
              </a:ext>
            </a:extLst>
          </p:cNvPr>
          <p:cNvSpPr txBox="1"/>
          <p:nvPr/>
        </p:nvSpPr>
        <p:spPr>
          <a:xfrm>
            <a:off x="3399898" y="631717"/>
            <a:ext cx="1535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Controller</a:t>
            </a:r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8C1360E-F1C8-4C84-8CEC-EB04BB96E70B}"/>
              </a:ext>
            </a:extLst>
          </p:cNvPr>
          <p:cNvSpPr txBox="1"/>
          <p:nvPr/>
        </p:nvSpPr>
        <p:spPr>
          <a:xfrm>
            <a:off x="3532108" y="4634180"/>
            <a:ext cx="1535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Mapper</a:t>
            </a:r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98D5A3B4-C23E-4FD0-BFFC-2A762B9D81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481" y="618309"/>
            <a:ext cx="2720808" cy="4971529"/>
          </a:xfrm>
          <a:prstGeom prst="rect">
            <a:avLst/>
          </a:prstGeom>
        </p:spPr>
      </p:pic>
      <p:pic>
        <p:nvPicPr>
          <p:cNvPr id="14" name="그림 13" descr="텍스트이(가) 표시된 사진&#10;&#10;자동 생성된 설명">
            <a:extLst>
              <a:ext uri="{FF2B5EF4-FFF2-40B4-BE49-F238E27FC236}">
                <a16:creationId xmlns:a16="http://schemas.microsoft.com/office/drawing/2014/main" id="{7BD1A93C-D529-4D98-960C-5127C4C760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0040" y="5004939"/>
            <a:ext cx="4391590" cy="1612649"/>
          </a:xfrm>
          <a:prstGeom prst="rect">
            <a:avLst/>
          </a:prstGeom>
        </p:spPr>
      </p:pic>
      <p:pic>
        <p:nvPicPr>
          <p:cNvPr id="16" name="그림 15" descr="텍스트이(가) 표시된 사진&#10;&#10;자동 생성된 설명">
            <a:extLst>
              <a:ext uri="{FF2B5EF4-FFF2-40B4-BE49-F238E27FC236}">
                <a16:creationId xmlns:a16="http://schemas.microsoft.com/office/drawing/2014/main" id="{465FE8DA-A0EF-48F2-B7E2-8B8C1AB119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20041" y="2789821"/>
            <a:ext cx="6398564" cy="1421903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0C743648-B7BA-4874-8F8B-D62F660D70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20040" y="1099715"/>
            <a:ext cx="6398565" cy="1593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4642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EB80208-B64B-4987-BBBC-C26803B97A61}"/>
              </a:ext>
            </a:extLst>
          </p:cNvPr>
          <p:cNvSpPr/>
          <p:nvPr/>
        </p:nvSpPr>
        <p:spPr>
          <a:xfrm>
            <a:off x="0" y="-1"/>
            <a:ext cx="12192000" cy="480291"/>
          </a:xfrm>
          <a:prstGeom prst="rect">
            <a:avLst/>
          </a:prstGeom>
          <a:solidFill>
            <a:srgbClr val="45B9B9"/>
          </a:solidFill>
          <a:ln>
            <a:solidFill>
              <a:srgbClr val="45B9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6D40E1-EFA7-416B-A6D6-B72718714BB9}"/>
              </a:ext>
            </a:extLst>
          </p:cNvPr>
          <p:cNvSpPr txBox="1"/>
          <p:nvPr/>
        </p:nvSpPr>
        <p:spPr>
          <a:xfrm>
            <a:off x="-1" y="1"/>
            <a:ext cx="932688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Franklin Gothic Heavy" panose="020B0903020102020204" pitchFamily="34" charset="0"/>
                <a:ea typeface="나눔스퀘어 Bold" panose="020B0600000101010101" pitchFamily="50" charset="-127"/>
              </a:rPr>
              <a:t>7. </a:t>
            </a:r>
            <a:r>
              <a:rPr kumimoji="1" lang="ko-KR" altLang="en-US" sz="2000" dirty="0">
                <a:solidFill>
                  <a:schemeClr val="bg1"/>
                </a:solidFill>
              </a:rPr>
              <a:t>태스크 디테일 </a:t>
            </a:r>
            <a:r>
              <a:rPr kumimoji="1" lang="ko-KR" altLang="en-US" sz="2000" dirty="0" err="1">
                <a:solidFill>
                  <a:srgbClr val="FFC000"/>
                </a:solidFill>
              </a:rPr>
              <a:t>커멘트</a:t>
            </a:r>
            <a:r>
              <a:rPr kumimoji="1" lang="ko-KR" altLang="en-US" sz="2000" dirty="0">
                <a:solidFill>
                  <a:srgbClr val="FFC000"/>
                </a:solidFill>
              </a:rPr>
              <a:t> 리스트 출력 및 </a:t>
            </a:r>
            <a:r>
              <a:rPr kumimoji="1" lang="ko-KR" altLang="en-US" sz="2000" dirty="0" err="1">
                <a:solidFill>
                  <a:srgbClr val="FFC000"/>
                </a:solidFill>
              </a:rPr>
              <a:t>커멘트</a:t>
            </a:r>
            <a:r>
              <a:rPr kumimoji="1" lang="ko-KR" altLang="en-US" sz="2000" dirty="0">
                <a:solidFill>
                  <a:srgbClr val="FFC000"/>
                </a:solidFill>
              </a:rPr>
              <a:t> 추가</a:t>
            </a:r>
            <a:r>
              <a:rPr kumimoji="1" lang="en-US" altLang="ko-KR" sz="2000" dirty="0">
                <a:solidFill>
                  <a:srgbClr val="FFC000"/>
                </a:solidFill>
              </a:rPr>
              <a:t>(DB</a:t>
            </a:r>
            <a:r>
              <a:rPr kumimoji="1" lang="ko-KR" altLang="en-US" sz="2000" dirty="0">
                <a:solidFill>
                  <a:srgbClr val="FFC000"/>
                </a:solidFill>
              </a:rPr>
              <a:t>연동</a:t>
            </a:r>
            <a:r>
              <a:rPr kumimoji="1" lang="en-US" altLang="ko-KR" sz="2000" dirty="0">
                <a:solidFill>
                  <a:srgbClr val="FFC000"/>
                </a:solidFill>
              </a:rPr>
              <a:t>)</a:t>
            </a:r>
            <a:r>
              <a:rPr kumimoji="1" lang="ko-KR" altLang="en-US" sz="2000" dirty="0">
                <a:solidFill>
                  <a:srgbClr val="FFC000"/>
                </a:solidFill>
              </a:rPr>
              <a:t> </a:t>
            </a:r>
            <a:r>
              <a:rPr kumimoji="1" lang="en-US" altLang="ko-KR" sz="2000" dirty="0">
                <a:solidFill>
                  <a:srgbClr val="FFC000"/>
                </a:solidFill>
              </a:rPr>
              <a:t>–</a:t>
            </a:r>
            <a:r>
              <a:rPr kumimoji="1" lang="ko-KR" altLang="en-US" sz="2000" dirty="0">
                <a:solidFill>
                  <a:srgbClr val="FFC000"/>
                </a:solidFill>
              </a:rPr>
              <a:t> </a:t>
            </a:r>
            <a:r>
              <a:rPr kumimoji="1" lang="en-US" altLang="ko-KR" sz="2000" dirty="0">
                <a:solidFill>
                  <a:srgbClr val="FFC000"/>
                </a:solidFill>
              </a:rPr>
              <a:t>ajax </a:t>
            </a:r>
          </a:p>
          <a:p>
            <a:endParaRPr lang="ko-KR" altLang="en-US" sz="2000" dirty="0">
              <a:solidFill>
                <a:srgbClr val="FFC000"/>
              </a:solidFill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Franklin Gothic Heavy" panose="020B0903020102020204" pitchFamily="34" charset="0"/>
              <a:ea typeface="나눔스퀘어 Bold" panose="020B0600000101010101" pitchFamily="50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305AA496-89E2-4100-9E3A-5A40E59B28AF}"/>
              </a:ext>
            </a:extLst>
          </p:cNvPr>
          <p:cNvSpPr/>
          <p:nvPr/>
        </p:nvSpPr>
        <p:spPr>
          <a:xfrm>
            <a:off x="262758" y="4319751"/>
            <a:ext cx="11508828" cy="2270235"/>
          </a:xfrm>
          <a:prstGeom prst="roundRect">
            <a:avLst/>
          </a:prstGeom>
          <a:noFill/>
          <a:ln w="28575">
            <a:solidFill>
              <a:srgbClr val="45B9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43B9D715-3E78-4220-B087-4D88C17DDD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534" y="795504"/>
            <a:ext cx="4269905" cy="3399342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94BB8949-506B-4956-B868-132860E1E5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479" y="4600510"/>
            <a:ext cx="10280632" cy="328494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1D495E9E-8E5A-403A-B26A-017EAA380A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9479" y="5053909"/>
            <a:ext cx="5666720" cy="566672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7587CB4A-F841-47F7-AFBE-03F60A1518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9479" y="5786944"/>
            <a:ext cx="9811680" cy="31106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36845BE-9F33-4D51-BA47-CD8819F951D7}"/>
              </a:ext>
            </a:extLst>
          </p:cNvPr>
          <p:cNvSpPr txBox="1"/>
          <p:nvPr/>
        </p:nvSpPr>
        <p:spPr>
          <a:xfrm>
            <a:off x="5008704" y="941449"/>
            <a:ext cx="3972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800"/>
              <a:t> </a:t>
            </a:r>
            <a:r>
              <a:rPr kumimoji="1" lang="en-US" altLang="ko-KR" sz="1800"/>
              <a:t>+</a:t>
            </a:r>
            <a:r>
              <a:rPr kumimoji="1" lang="ko-KR" altLang="en-US" sz="1800"/>
              <a:t> </a:t>
            </a:r>
            <a:r>
              <a:rPr kumimoji="1" lang="en-US" altLang="ko-KR" sz="1800"/>
              <a:t>timeago jquery plugin </a:t>
            </a:r>
            <a:r>
              <a:rPr kumimoji="1" lang="ko-KR" altLang="en-US" sz="1800"/>
              <a:t>사용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235885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EB80208-B64B-4987-BBBC-C26803B97A61}"/>
              </a:ext>
            </a:extLst>
          </p:cNvPr>
          <p:cNvSpPr/>
          <p:nvPr/>
        </p:nvSpPr>
        <p:spPr>
          <a:xfrm>
            <a:off x="0" y="-1"/>
            <a:ext cx="12192000" cy="480291"/>
          </a:xfrm>
          <a:prstGeom prst="rect">
            <a:avLst/>
          </a:prstGeom>
          <a:solidFill>
            <a:srgbClr val="45B9B9"/>
          </a:solidFill>
          <a:ln>
            <a:solidFill>
              <a:srgbClr val="45B9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6D40E1-EFA7-416B-A6D6-B72718714BB9}"/>
              </a:ext>
            </a:extLst>
          </p:cNvPr>
          <p:cNvSpPr txBox="1"/>
          <p:nvPr/>
        </p:nvSpPr>
        <p:spPr>
          <a:xfrm>
            <a:off x="-1" y="1"/>
            <a:ext cx="932688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Franklin Gothic Heavy" panose="020B0903020102020204" pitchFamily="34" charset="0"/>
                <a:ea typeface="나눔스퀘어 Bold" panose="020B0600000101010101" pitchFamily="50" charset="-127"/>
              </a:rPr>
              <a:t>7. </a:t>
            </a:r>
            <a:r>
              <a:rPr kumimoji="1" lang="ko-KR" altLang="en-US" sz="2000" dirty="0">
                <a:solidFill>
                  <a:schemeClr val="bg1"/>
                </a:solidFill>
              </a:rPr>
              <a:t>태스크 디테일 </a:t>
            </a:r>
            <a:r>
              <a:rPr kumimoji="1" lang="ko-KR" altLang="en-US" sz="2000" dirty="0" err="1">
                <a:solidFill>
                  <a:srgbClr val="FFC000"/>
                </a:solidFill>
              </a:rPr>
              <a:t>커멘트</a:t>
            </a:r>
            <a:r>
              <a:rPr kumimoji="1" lang="ko-KR" altLang="en-US" sz="2000" dirty="0">
                <a:solidFill>
                  <a:srgbClr val="FFC000"/>
                </a:solidFill>
              </a:rPr>
              <a:t> 리스트 출력 및 </a:t>
            </a:r>
            <a:r>
              <a:rPr kumimoji="1" lang="ko-KR" altLang="en-US" sz="2000" dirty="0" err="1">
                <a:solidFill>
                  <a:srgbClr val="FFC000"/>
                </a:solidFill>
              </a:rPr>
              <a:t>커멘트</a:t>
            </a:r>
            <a:r>
              <a:rPr kumimoji="1" lang="ko-KR" altLang="en-US" sz="2000" dirty="0">
                <a:solidFill>
                  <a:srgbClr val="FFC000"/>
                </a:solidFill>
              </a:rPr>
              <a:t> 추가</a:t>
            </a:r>
            <a:r>
              <a:rPr kumimoji="1" lang="en-US" altLang="ko-KR" sz="2000" dirty="0">
                <a:solidFill>
                  <a:srgbClr val="FFC000"/>
                </a:solidFill>
              </a:rPr>
              <a:t>(DB</a:t>
            </a:r>
            <a:r>
              <a:rPr kumimoji="1" lang="ko-KR" altLang="en-US" sz="2000" dirty="0">
                <a:solidFill>
                  <a:srgbClr val="FFC000"/>
                </a:solidFill>
              </a:rPr>
              <a:t>연동</a:t>
            </a:r>
            <a:r>
              <a:rPr kumimoji="1" lang="en-US" altLang="ko-KR" sz="2000" dirty="0">
                <a:solidFill>
                  <a:srgbClr val="FFC000"/>
                </a:solidFill>
              </a:rPr>
              <a:t>)</a:t>
            </a:r>
            <a:r>
              <a:rPr kumimoji="1" lang="ko-KR" altLang="en-US" sz="2000" dirty="0">
                <a:solidFill>
                  <a:srgbClr val="FFC000"/>
                </a:solidFill>
              </a:rPr>
              <a:t> </a:t>
            </a:r>
            <a:r>
              <a:rPr kumimoji="1" lang="en-US" altLang="ko-KR" sz="2000" dirty="0">
                <a:solidFill>
                  <a:srgbClr val="FFC000"/>
                </a:solidFill>
              </a:rPr>
              <a:t>–</a:t>
            </a:r>
            <a:r>
              <a:rPr kumimoji="1" lang="ko-KR" altLang="en-US" sz="2000" dirty="0">
                <a:solidFill>
                  <a:srgbClr val="FFC000"/>
                </a:solidFill>
              </a:rPr>
              <a:t> </a:t>
            </a:r>
            <a:r>
              <a:rPr kumimoji="1" lang="en-US" altLang="ko-KR" sz="2000" dirty="0">
                <a:solidFill>
                  <a:srgbClr val="FFC000"/>
                </a:solidFill>
              </a:rPr>
              <a:t>ajax </a:t>
            </a:r>
            <a:endParaRPr lang="ko-KR" altLang="en-US" sz="2000" dirty="0">
              <a:solidFill>
                <a:srgbClr val="FFC000"/>
              </a:solidFill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Franklin Gothic Heavy" panose="020B0903020102020204" pitchFamily="34" charset="0"/>
              <a:ea typeface="나눔스퀘어 Bold" panose="020B0600000101010101" pitchFamily="50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305AA496-89E2-4100-9E3A-5A40E59B28AF}"/>
              </a:ext>
            </a:extLst>
          </p:cNvPr>
          <p:cNvSpPr/>
          <p:nvPr/>
        </p:nvSpPr>
        <p:spPr>
          <a:xfrm>
            <a:off x="3237186" y="618308"/>
            <a:ext cx="8768333" cy="6003209"/>
          </a:xfrm>
          <a:prstGeom prst="roundRect">
            <a:avLst/>
          </a:prstGeom>
          <a:noFill/>
          <a:ln w="28575">
            <a:solidFill>
              <a:srgbClr val="45B9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DF0132B-D87D-435E-BF06-27C342745908}"/>
              </a:ext>
            </a:extLst>
          </p:cNvPr>
          <p:cNvSpPr txBox="1"/>
          <p:nvPr/>
        </p:nvSpPr>
        <p:spPr>
          <a:xfrm>
            <a:off x="3742315" y="618308"/>
            <a:ext cx="1535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View</a:t>
            </a:r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98D5A3B4-C23E-4FD0-BFFC-2A762B9D81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481" y="618309"/>
            <a:ext cx="2720808" cy="4971529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1129A899-89ED-4AAF-81EC-3DA5B0705A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0849" y="769442"/>
            <a:ext cx="4373858" cy="1709579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5BABB58A-7B6E-4BC4-9C49-F86C1A816B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0849" y="2479021"/>
            <a:ext cx="4269068" cy="4049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8068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EB80208-B64B-4987-BBBC-C26803B97A61}"/>
              </a:ext>
            </a:extLst>
          </p:cNvPr>
          <p:cNvSpPr/>
          <p:nvPr/>
        </p:nvSpPr>
        <p:spPr>
          <a:xfrm>
            <a:off x="0" y="-1"/>
            <a:ext cx="12192000" cy="480291"/>
          </a:xfrm>
          <a:prstGeom prst="rect">
            <a:avLst/>
          </a:prstGeom>
          <a:solidFill>
            <a:srgbClr val="45B9B9"/>
          </a:solidFill>
          <a:ln>
            <a:solidFill>
              <a:srgbClr val="45B9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6D40E1-EFA7-416B-A6D6-B72718714BB9}"/>
              </a:ext>
            </a:extLst>
          </p:cNvPr>
          <p:cNvSpPr txBox="1"/>
          <p:nvPr/>
        </p:nvSpPr>
        <p:spPr>
          <a:xfrm>
            <a:off x="-1" y="1"/>
            <a:ext cx="932688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Franklin Gothic Heavy" panose="020B0903020102020204" pitchFamily="34" charset="0"/>
                <a:ea typeface="나눔스퀘어 Bold" panose="020B0600000101010101" pitchFamily="50" charset="-127"/>
              </a:rPr>
              <a:t>7. </a:t>
            </a:r>
            <a:r>
              <a:rPr kumimoji="1" lang="ko-KR" altLang="en-US" sz="2000" dirty="0">
                <a:solidFill>
                  <a:schemeClr val="bg1"/>
                </a:solidFill>
              </a:rPr>
              <a:t>태스크 디테일 </a:t>
            </a:r>
            <a:r>
              <a:rPr kumimoji="1" lang="ko-KR" altLang="en-US" sz="2000" dirty="0"/>
              <a:t> </a:t>
            </a:r>
            <a:r>
              <a:rPr kumimoji="1" lang="ko-KR" altLang="en-US" sz="2000" dirty="0">
                <a:solidFill>
                  <a:srgbClr val="FFC000"/>
                </a:solidFill>
              </a:rPr>
              <a:t>각 </a:t>
            </a:r>
            <a:r>
              <a:rPr kumimoji="1" lang="ko-KR" altLang="en-US" sz="2000" dirty="0" err="1">
                <a:solidFill>
                  <a:srgbClr val="FFC000"/>
                </a:solidFill>
              </a:rPr>
              <a:t>커멘트</a:t>
            </a:r>
            <a:r>
              <a:rPr kumimoji="1" lang="ko-KR" altLang="en-US" sz="2000" dirty="0">
                <a:solidFill>
                  <a:srgbClr val="FFC000"/>
                </a:solidFill>
              </a:rPr>
              <a:t> 삭제</a:t>
            </a:r>
            <a:r>
              <a:rPr kumimoji="1" lang="en-US" altLang="ko-KR" sz="2000" dirty="0">
                <a:solidFill>
                  <a:srgbClr val="FFC000"/>
                </a:solidFill>
              </a:rPr>
              <a:t>(DB</a:t>
            </a:r>
            <a:r>
              <a:rPr kumimoji="1" lang="ko-KR" altLang="en-US" sz="2000" dirty="0">
                <a:solidFill>
                  <a:srgbClr val="FFC000"/>
                </a:solidFill>
              </a:rPr>
              <a:t>연동</a:t>
            </a:r>
            <a:r>
              <a:rPr kumimoji="1" lang="en-US" altLang="ko-KR" sz="2000" dirty="0">
                <a:solidFill>
                  <a:srgbClr val="FFC000"/>
                </a:solidFill>
              </a:rPr>
              <a:t>)</a:t>
            </a:r>
            <a:r>
              <a:rPr kumimoji="1" lang="ko-KR" altLang="en-US" sz="2000" dirty="0">
                <a:solidFill>
                  <a:srgbClr val="FFC000"/>
                </a:solidFill>
              </a:rPr>
              <a:t> </a:t>
            </a:r>
            <a:r>
              <a:rPr kumimoji="1" lang="en-US" altLang="ko-KR" sz="2000" dirty="0">
                <a:solidFill>
                  <a:srgbClr val="FFC000"/>
                </a:solidFill>
              </a:rPr>
              <a:t>– ajax </a:t>
            </a:r>
            <a:endParaRPr lang="ko-KR" altLang="en-US" sz="2000" dirty="0">
              <a:solidFill>
                <a:srgbClr val="FFC000"/>
              </a:solidFill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Franklin Gothic Heavy" panose="020B0903020102020204" pitchFamily="34" charset="0"/>
              <a:ea typeface="나눔스퀘어 Bold" panose="020B0600000101010101" pitchFamily="50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305AA496-89E2-4100-9E3A-5A40E59B28AF}"/>
              </a:ext>
            </a:extLst>
          </p:cNvPr>
          <p:cNvSpPr/>
          <p:nvPr/>
        </p:nvSpPr>
        <p:spPr>
          <a:xfrm>
            <a:off x="3237187" y="618309"/>
            <a:ext cx="8513379" cy="1048623"/>
          </a:xfrm>
          <a:prstGeom prst="roundRect">
            <a:avLst/>
          </a:prstGeom>
          <a:noFill/>
          <a:ln w="28575">
            <a:solidFill>
              <a:srgbClr val="45B9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A3F65362-E0AB-4478-805C-7F6D51F8CA96}"/>
              </a:ext>
            </a:extLst>
          </p:cNvPr>
          <p:cNvSpPr/>
          <p:nvPr/>
        </p:nvSpPr>
        <p:spPr>
          <a:xfrm>
            <a:off x="3254578" y="1759482"/>
            <a:ext cx="8586953" cy="1701540"/>
          </a:xfrm>
          <a:prstGeom prst="roundRect">
            <a:avLst/>
          </a:prstGeom>
          <a:noFill/>
          <a:ln w="28575">
            <a:solidFill>
              <a:srgbClr val="45B9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DF0132B-D87D-435E-BF06-27C342745908}"/>
              </a:ext>
            </a:extLst>
          </p:cNvPr>
          <p:cNvSpPr txBox="1"/>
          <p:nvPr/>
        </p:nvSpPr>
        <p:spPr>
          <a:xfrm>
            <a:off x="3399898" y="631717"/>
            <a:ext cx="1535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Controller</a:t>
            </a:r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8C1360E-F1C8-4C84-8CEC-EB04BB96E70B}"/>
              </a:ext>
            </a:extLst>
          </p:cNvPr>
          <p:cNvSpPr txBox="1"/>
          <p:nvPr/>
        </p:nvSpPr>
        <p:spPr>
          <a:xfrm>
            <a:off x="3457723" y="1824419"/>
            <a:ext cx="1535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Mapper</a:t>
            </a:r>
            <a:endParaRPr lang="ko-KR" altLang="en-US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9B90754B-3450-4730-80FA-5AF32CE5A9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385" y="631717"/>
            <a:ext cx="2983807" cy="4497331"/>
          </a:xfrm>
          <a:prstGeom prst="rect">
            <a:avLst/>
          </a:prstGeom>
        </p:spPr>
      </p:pic>
      <p:pic>
        <p:nvPicPr>
          <p:cNvPr id="20" name="그림 19" descr="텍스트이(가) 표시된 사진&#10;&#10;자동 생성된 설명">
            <a:extLst>
              <a:ext uri="{FF2B5EF4-FFF2-40B4-BE49-F238E27FC236}">
                <a16:creationId xmlns:a16="http://schemas.microsoft.com/office/drawing/2014/main" id="{81AE1DBB-BA3C-4BC7-87D2-C8BDC8FCA2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5230" y="1824420"/>
            <a:ext cx="3350080" cy="642598"/>
          </a:xfrm>
          <a:prstGeom prst="rect">
            <a:avLst/>
          </a:prstGeom>
        </p:spPr>
      </p:pic>
      <p:pic>
        <p:nvPicPr>
          <p:cNvPr id="22" name="그림 21" descr="텍스트이(가) 표시된 사진&#10;&#10;자동 생성된 설명">
            <a:extLst>
              <a:ext uri="{FF2B5EF4-FFF2-40B4-BE49-F238E27FC236}">
                <a16:creationId xmlns:a16="http://schemas.microsoft.com/office/drawing/2014/main" id="{5D423E52-195B-4ACA-BA54-3FC4ADA87F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85230" y="2517308"/>
            <a:ext cx="3350080" cy="862299"/>
          </a:xfrm>
          <a:prstGeom prst="rect">
            <a:avLst/>
          </a:prstGeom>
        </p:spPr>
      </p:pic>
      <p:pic>
        <p:nvPicPr>
          <p:cNvPr id="25" name="그림 24" descr="텍스트이(가) 표시된 사진&#10;&#10;자동 생성된 설명">
            <a:extLst>
              <a:ext uri="{FF2B5EF4-FFF2-40B4-BE49-F238E27FC236}">
                <a16:creationId xmlns:a16="http://schemas.microsoft.com/office/drawing/2014/main" id="{9DF28647-62A0-4276-93F6-0A5B84CFAF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66459" y="709500"/>
            <a:ext cx="4560421" cy="885212"/>
          </a:xfrm>
          <a:prstGeom prst="rect">
            <a:avLst/>
          </a:prstGeom>
        </p:spPr>
      </p:pic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3EB13FC1-1E70-4348-A586-5022E37A56C9}"/>
              </a:ext>
            </a:extLst>
          </p:cNvPr>
          <p:cNvSpPr/>
          <p:nvPr/>
        </p:nvSpPr>
        <p:spPr>
          <a:xfrm>
            <a:off x="3254578" y="3553572"/>
            <a:ext cx="8586953" cy="3304428"/>
          </a:xfrm>
          <a:prstGeom prst="roundRect">
            <a:avLst/>
          </a:prstGeom>
          <a:noFill/>
          <a:ln w="28575">
            <a:solidFill>
              <a:srgbClr val="45B9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92AA424-4256-4528-96AC-504929C8AE82}"/>
              </a:ext>
            </a:extLst>
          </p:cNvPr>
          <p:cNvSpPr txBox="1"/>
          <p:nvPr/>
        </p:nvSpPr>
        <p:spPr>
          <a:xfrm>
            <a:off x="3457723" y="4002705"/>
            <a:ext cx="1535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View</a:t>
            </a:r>
          </a:p>
        </p:txBody>
      </p:sp>
      <p:pic>
        <p:nvPicPr>
          <p:cNvPr id="35" name="그림 34" descr="텍스트이(가) 표시된 사진&#10;&#10;자동 생성된 설명">
            <a:extLst>
              <a:ext uri="{FF2B5EF4-FFF2-40B4-BE49-F238E27FC236}">
                <a16:creationId xmlns:a16="http://schemas.microsoft.com/office/drawing/2014/main" id="{9B70F1B3-B23D-4A82-8436-754A40C40E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28900" y="4002704"/>
            <a:ext cx="3506409" cy="2778375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97F1AEE7-A0E3-4C08-93E3-0EAA4AE77CE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28901" y="3624159"/>
            <a:ext cx="4694316" cy="307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4959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EB80208-B64B-4987-BBBC-C26803B97A61}"/>
              </a:ext>
            </a:extLst>
          </p:cNvPr>
          <p:cNvSpPr/>
          <p:nvPr/>
        </p:nvSpPr>
        <p:spPr>
          <a:xfrm>
            <a:off x="0" y="-1"/>
            <a:ext cx="12192000" cy="480291"/>
          </a:xfrm>
          <a:prstGeom prst="rect">
            <a:avLst/>
          </a:prstGeom>
          <a:solidFill>
            <a:srgbClr val="45B9B9"/>
          </a:solidFill>
          <a:ln>
            <a:solidFill>
              <a:srgbClr val="45B9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6D40E1-EFA7-416B-A6D6-B72718714BB9}"/>
              </a:ext>
            </a:extLst>
          </p:cNvPr>
          <p:cNvSpPr txBox="1"/>
          <p:nvPr/>
        </p:nvSpPr>
        <p:spPr>
          <a:xfrm>
            <a:off x="-1" y="1"/>
            <a:ext cx="932688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Franklin Gothic Heavy" panose="020B0903020102020204" pitchFamily="34" charset="0"/>
                <a:ea typeface="나눔스퀘어 Bold" panose="020B0600000101010101" pitchFamily="50" charset="-127"/>
              </a:rPr>
              <a:t>7. </a:t>
            </a:r>
            <a:r>
              <a:rPr kumimoji="1" lang="ko-KR" altLang="en-US" sz="2000" dirty="0">
                <a:solidFill>
                  <a:schemeClr val="bg1"/>
                </a:solidFill>
              </a:rPr>
              <a:t>태스크 디테일 </a:t>
            </a:r>
            <a:r>
              <a:rPr kumimoji="1" lang="ko-KR" altLang="en-US" sz="2000" dirty="0" err="1">
                <a:solidFill>
                  <a:srgbClr val="FFC000"/>
                </a:solidFill>
              </a:rPr>
              <a:t>서브태스크</a:t>
            </a:r>
            <a:r>
              <a:rPr kumimoji="1" lang="ko-KR" altLang="en-US" sz="2000" dirty="0">
                <a:solidFill>
                  <a:srgbClr val="FFC000"/>
                </a:solidFill>
              </a:rPr>
              <a:t> 완료 체크박스 선택 </a:t>
            </a:r>
            <a:r>
              <a:rPr kumimoji="1" lang="en-US" altLang="ko-KR" sz="2000" dirty="0">
                <a:solidFill>
                  <a:srgbClr val="FFC000"/>
                </a:solidFill>
              </a:rPr>
              <a:t>– DB</a:t>
            </a:r>
            <a:r>
              <a:rPr kumimoji="1" lang="ko-KR" altLang="en-US" sz="2000" dirty="0">
                <a:solidFill>
                  <a:srgbClr val="FFC000"/>
                </a:solidFill>
              </a:rPr>
              <a:t>연동</a:t>
            </a:r>
            <a:r>
              <a:rPr kumimoji="1" lang="en-US" altLang="ko-KR" sz="2000" dirty="0">
                <a:solidFill>
                  <a:srgbClr val="FFC000"/>
                </a:solidFill>
              </a:rPr>
              <a:t>(ajax) </a:t>
            </a:r>
            <a:endParaRPr lang="ko-KR" altLang="en-US" sz="2000" dirty="0">
              <a:solidFill>
                <a:srgbClr val="FFC000"/>
              </a:solidFill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Franklin Gothic Heavy" panose="020B0903020102020204" pitchFamily="34" charset="0"/>
              <a:ea typeface="나눔스퀘어 Bold" panose="020B0600000101010101" pitchFamily="50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305AA496-89E2-4100-9E3A-5A40E59B28AF}"/>
              </a:ext>
            </a:extLst>
          </p:cNvPr>
          <p:cNvSpPr/>
          <p:nvPr/>
        </p:nvSpPr>
        <p:spPr>
          <a:xfrm>
            <a:off x="5654361" y="618309"/>
            <a:ext cx="6351157" cy="2604550"/>
          </a:xfrm>
          <a:prstGeom prst="roundRect">
            <a:avLst/>
          </a:prstGeom>
          <a:noFill/>
          <a:ln w="28575">
            <a:solidFill>
              <a:srgbClr val="45B9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A3F65362-E0AB-4478-805C-7F6D51F8CA96}"/>
              </a:ext>
            </a:extLst>
          </p:cNvPr>
          <p:cNvSpPr/>
          <p:nvPr/>
        </p:nvSpPr>
        <p:spPr>
          <a:xfrm>
            <a:off x="5844383" y="3429000"/>
            <a:ext cx="6161135" cy="2188246"/>
          </a:xfrm>
          <a:prstGeom prst="roundRect">
            <a:avLst/>
          </a:prstGeom>
          <a:noFill/>
          <a:ln w="28575">
            <a:solidFill>
              <a:srgbClr val="45B9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8A7FD1A8-4E24-4507-8335-8F080F3DC8DA}"/>
              </a:ext>
            </a:extLst>
          </p:cNvPr>
          <p:cNvSpPr/>
          <p:nvPr/>
        </p:nvSpPr>
        <p:spPr>
          <a:xfrm>
            <a:off x="186482" y="2885174"/>
            <a:ext cx="5525692" cy="3909364"/>
          </a:xfrm>
          <a:prstGeom prst="roundRect">
            <a:avLst/>
          </a:prstGeom>
          <a:noFill/>
          <a:ln w="28575">
            <a:solidFill>
              <a:srgbClr val="45B9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DF0132B-D87D-435E-BF06-27C342745908}"/>
              </a:ext>
            </a:extLst>
          </p:cNvPr>
          <p:cNvSpPr txBox="1"/>
          <p:nvPr/>
        </p:nvSpPr>
        <p:spPr>
          <a:xfrm>
            <a:off x="5712174" y="603829"/>
            <a:ext cx="1535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Controller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B3E210A-12EC-40BC-B66F-759F0087CC2F}"/>
              </a:ext>
            </a:extLst>
          </p:cNvPr>
          <p:cNvSpPr txBox="1"/>
          <p:nvPr/>
        </p:nvSpPr>
        <p:spPr>
          <a:xfrm>
            <a:off x="577220" y="2885174"/>
            <a:ext cx="1535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View</a:t>
            </a:r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8C1360E-F1C8-4C84-8CEC-EB04BB96E70B}"/>
              </a:ext>
            </a:extLst>
          </p:cNvPr>
          <p:cNvSpPr txBox="1"/>
          <p:nvPr/>
        </p:nvSpPr>
        <p:spPr>
          <a:xfrm>
            <a:off x="6096000" y="3467919"/>
            <a:ext cx="1535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Mapper</a:t>
            </a:r>
            <a:endParaRPr lang="ko-KR" altLang="en-US" dirty="0"/>
          </a:p>
        </p:txBody>
      </p:sp>
      <p:pic>
        <p:nvPicPr>
          <p:cNvPr id="12" name="그림 11" descr="테이블이(가) 표시된 사진&#10;&#10;자동 생성된 설명">
            <a:extLst>
              <a:ext uri="{FF2B5EF4-FFF2-40B4-BE49-F238E27FC236}">
                <a16:creationId xmlns:a16="http://schemas.microsoft.com/office/drawing/2014/main" id="{30A2835D-E258-47B7-A633-075E4E0324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855" y="618309"/>
            <a:ext cx="4953769" cy="2211091"/>
          </a:xfrm>
          <a:prstGeom prst="rect">
            <a:avLst/>
          </a:prstGeom>
        </p:spPr>
      </p:pic>
      <p:pic>
        <p:nvPicPr>
          <p:cNvPr id="14" name="그림 13" descr="텍스트이(가) 표시된 사진&#10;&#10;자동 생성된 설명">
            <a:extLst>
              <a:ext uri="{FF2B5EF4-FFF2-40B4-BE49-F238E27FC236}">
                <a16:creationId xmlns:a16="http://schemas.microsoft.com/office/drawing/2014/main" id="{241D6590-61A0-4D90-B07A-B6E81B27DC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0548" y="3837251"/>
            <a:ext cx="4320801" cy="1663237"/>
          </a:xfrm>
          <a:prstGeom prst="rect">
            <a:avLst/>
          </a:prstGeom>
        </p:spPr>
      </p:pic>
      <p:pic>
        <p:nvPicPr>
          <p:cNvPr id="16" name="그림 15" descr="텍스트이(가) 표시된 사진&#10;&#10;자동 생성된 설명">
            <a:extLst>
              <a:ext uri="{FF2B5EF4-FFF2-40B4-BE49-F238E27FC236}">
                <a16:creationId xmlns:a16="http://schemas.microsoft.com/office/drawing/2014/main" id="{55989108-F16A-49B8-BD1C-F2D5E1AE44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22919" y="1017508"/>
            <a:ext cx="5871853" cy="1957284"/>
          </a:xfrm>
          <a:prstGeom prst="rect">
            <a:avLst/>
          </a:prstGeom>
        </p:spPr>
      </p:pic>
      <p:pic>
        <p:nvPicPr>
          <p:cNvPr id="17" name="그림 16" descr="텍스트이(가) 표시된 사진&#10;&#10;자동 생성된 설명">
            <a:extLst>
              <a:ext uri="{FF2B5EF4-FFF2-40B4-BE49-F238E27FC236}">
                <a16:creationId xmlns:a16="http://schemas.microsoft.com/office/drawing/2014/main" id="{69BAE443-0A8C-4647-85AC-FDD3E95439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9388" y="3222858"/>
            <a:ext cx="5083237" cy="3409169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004211DF-2D8D-41B7-B631-E73226AA0E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47652" y="5820943"/>
            <a:ext cx="4733366" cy="552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3162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EB80208-B64B-4987-BBBC-C26803B97A61}"/>
              </a:ext>
            </a:extLst>
          </p:cNvPr>
          <p:cNvSpPr/>
          <p:nvPr/>
        </p:nvSpPr>
        <p:spPr>
          <a:xfrm>
            <a:off x="0" y="-1"/>
            <a:ext cx="12192000" cy="480291"/>
          </a:xfrm>
          <a:prstGeom prst="rect">
            <a:avLst/>
          </a:prstGeom>
          <a:solidFill>
            <a:srgbClr val="45B9B9"/>
          </a:solidFill>
          <a:ln>
            <a:solidFill>
              <a:srgbClr val="45B9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6D40E1-EFA7-416B-A6D6-B72718714BB9}"/>
              </a:ext>
            </a:extLst>
          </p:cNvPr>
          <p:cNvSpPr txBox="1"/>
          <p:nvPr/>
        </p:nvSpPr>
        <p:spPr>
          <a:xfrm>
            <a:off x="-1" y="1"/>
            <a:ext cx="932688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Franklin Gothic Heavy" panose="020B0903020102020204" pitchFamily="34" charset="0"/>
                <a:ea typeface="나눔스퀘어 Bold" panose="020B0600000101010101" pitchFamily="50" charset="-127"/>
              </a:rPr>
              <a:t>7. </a:t>
            </a:r>
            <a:r>
              <a:rPr lang="ko-KR" altLang="en-US" sz="2000" dirty="0" err="1">
                <a:solidFill>
                  <a:schemeClr val="bg1"/>
                </a:solidFill>
              </a:rPr>
              <a:t>간트차트</a:t>
            </a:r>
            <a:r>
              <a:rPr lang="ko-KR" altLang="en-US" sz="2000" dirty="0">
                <a:solidFill>
                  <a:schemeClr val="bg1"/>
                </a:solidFill>
              </a:rPr>
              <a:t> 화면</a:t>
            </a:r>
          </a:p>
          <a:p>
            <a:endParaRPr lang="ko-KR" altLang="en-US" sz="2000" dirty="0">
              <a:solidFill>
                <a:srgbClr val="FFC000"/>
              </a:solidFill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Franklin Gothic Heavy" panose="020B0903020102020204" pitchFamily="34" charset="0"/>
              <a:ea typeface="나눔스퀘어 Bold" panose="020B0600000101010101" pitchFamily="50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305AA496-89E2-4100-9E3A-5A40E59B28AF}"/>
              </a:ext>
            </a:extLst>
          </p:cNvPr>
          <p:cNvSpPr/>
          <p:nvPr/>
        </p:nvSpPr>
        <p:spPr>
          <a:xfrm>
            <a:off x="5465379" y="618308"/>
            <a:ext cx="6540140" cy="6175594"/>
          </a:xfrm>
          <a:prstGeom prst="roundRect">
            <a:avLst/>
          </a:prstGeom>
          <a:noFill/>
          <a:ln w="28575">
            <a:solidFill>
              <a:srgbClr val="45B9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A3F65362-E0AB-4478-805C-7F6D51F8CA96}"/>
              </a:ext>
            </a:extLst>
          </p:cNvPr>
          <p:cNvSpPr/>
          <p:nvPr/>
        </p:nvSpPr>
        <p:spPr>
          <a:xfrm>
            <a:off x="85626" y="5442421"/>
            <a:ext cx="5300543" cy="1371200"/>
          </a:xfrm>
          <a:prstGeom prst="roundRect">
            <a:avLst/>
          </a:prstGeom>
          <a:noFill/>
          <a:ln w="28575">
            <a:solidFill>
              <a:srgbClr val="45B9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DF0132B-D87D-435E-BF06-27C342745908}"/>
              </a:ext>
            </a:extLst>
          </p:cNvPr>
          <p:cNvSpPr txBox="1"/>
          <p:nvPr/>
        </p:nvSpPr>
        <p:spPr>
          <a:xfrm>
            <a:off x="6384836" y="613306"/>
            <a:ext cx="1535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table</a:t>
            </a:r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8C1360E-F1C8-4C84-8CEC-EB04BB96E70B}"/>
              </a:ext>
            </a:extLst>
          </p:cNvPr>
          <p:cNvSpPr txBox="1"/>
          <p:nvPr/>
        </p:nvSpPr>
        <p:spPr>
          <a:xfrm>
            <a:off x="364712" y="5459388"/>
            <a:ext cx="1535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Mapper</a:t>
            </a:r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5321F182-3513-4384-8E0A-BB291760EA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409"/>
          <a:stretch/>
        </p:blipFill>
        <p:spPr>
          <a:xfrm>
            <a:off x="0" y="559337"/>
            <a:ext cx="5276193" cy="472534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9B3B551-2983-4891-A8AB-BB20FC0E34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4284" y="1020803"/>
            <a:ext cx="2867025" cy="275026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2E46C86-1619-4905-9774-D99197A227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51522" y="4596170"/>
            <a:ext cx="2686050" cy="151447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1FEEF06B-A5E4-41A0-9571-C7EF13AD44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37196" y="4514003"/>
            <a:ext cx="2867025" cy="173355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1ABF5DF-91F9-4A54-8901-334DD6ED74FA}"/>
              </a:ext>
            </a:extLst>
          </p:cNvPr>
          <p:cNvSpPr txBox="1"/>
          <p:nvPr/>
        </p:nvSpPr>
        <p:spPr>
          <a:xfrm>
            <a:off x="5914670" y="4088820"/>
            <a:ext cx="16744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Task (</a:t>
            </a:r>
            <a:r>
              <a:rPr lang="en-US" altLang="ko-KR" dirty="0" err="1"/>
              <a:t>vo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C13DFA9-E968-455B-B14F-DE48ED58468C}"/>
              </a:ext>
            </a:extLst>
          </p:cNvPr>
          <p:cNvSpPr txBox="1"/>
          <p:nvPr/>
        </p:nvSpPr>
        <p:spPr>
          <a:xfrm>
            <a:off x="8988382" y="4088820"/>
            <a:ext cx="16744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Gantt (</a:t>
            </a:r>
            <a:r>
              <a:rPr lang="en-US" altLang="ko-KR" dirty="0" err="1"/>
              <a:t>dto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2CB471D3-E6A1-4D19-AA5F-C984893F14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3579" y="5906317"/>
            <a:ext cx="5648325" cy="66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5595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EB80208-B64B-4987-BBBC-C26803B97A61}"/>
              </a:ext>
            </a:extLst>
          </p:cNvPr>
          <p:cNvSpPr/>
          <p:nvPr/>
        </p:nvSpPr>
        <p:spPr>
          <a:xfrm>
            <a:off x="0" y="-1"/>
            <a:ext cx="12192000" cy="480291"/>
          </a:xfrm>
          <a:prstGeom prst="rect">
            <a:avLst/>
          </a:prstGeom>
          <a:solidFill>
            <a:srgbClr val="45B9B9"/>
          </a:solidFill>
          <a:ln>
            <a:solidFill>
              <a:srgbClr val="45B9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6D40E1-EFA7-416B-A6D6-B72718714BB9}"/>
              </a:ext>
            </a:extLst>
          </p:cNvPr>
          <p:cNvSpPr txBox="1"/>
          <p:nvPr/>
        </p:nvSpPr>
        <p:spPr>
          <a:xfrm>
            <a:off x="-1" y="1"/>
            <a:ext cx="932688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Franklin Gothic Heavy" panose="020B0903020102020204" pitchFamily="34" charset="0"/>
                <a:ea typeface="나눔스퀘어 Bold" panose="020B0600000101010101" pitchFamily="50" charset="-127"/>
              </a:rPr>
              <a:t>7. </a:t>
            </a:r>
            <a:r>
              <a:rPr lang="ko-KR" altLang="en-US" sz="2400" dirty="0">
                <a:solidFill>
                  <a:schemeClr val="bg1"/>
                </a:solidFill>
                <a:latin typeface="Franklin Gothic Heavy" panose="020B0903020102020204" pitchFamily="34" charset="0"/>
                <a:ea typeface="나눔스퀘어 Bold" panose="020B0600000101010101" pitchFamily="50" charset="-127"/>
              </a:rPr>
              <a:t>주요코드</a:t>
            </a:r>
            <a:endParaRPr lang="en-US" altLang="ko-KR" sz="2000" dirty="0">
              <a:solidFill>
                <a:schemeClr val="bg1"/>
              </a:solidFill>
            </a:endParaRPr>
          </a:p>
          <a:p>
            <a:endParaRPr lang="ko-KR" altLang="en-US" sz="2000" dirty="0">
              <a:solidFill>
                <a:srgbClr val="FFC000"/>
              </a:solidFill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Franklin Gothic Heavy" panose="020B0903020102020204" pitchFamily="34" charset="0"/>
              <a:ea typeface="나눔스퀘어 Bold" panose="020B0600000101010101" pitchFamily="50" charset="-127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3AD34324-0E83-4821-A227-A0A3E99233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9971" y="898414"/>
            <a:ext cx="3459694" cy="3342614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7BE75380-3CC0-473C-BD70-EE9441E78534}"/>
              </a:ext>
            </a:extLst>
          </p:cNvPr>
          <p:cNvSpPr txBox="1"/>
          <p:nvPr/>
        </p:nvSpPr>
        <p:spPr>
          <a:xfrm>
            <a:off x="1463081" y="611863"/>
            <a:ext cx="31257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데이터 변환</a:t>
            </a:r>
            <a:r>
              <a:rPr lang="en-US" altLang="ko-KR" dirty="0"/>
              <a:t>( task -&gt; </a:t>
            </a:r>
            <a:r>
              <a:rPr lang="en-US" altLang="ko-KR" dirty="0" err="1"/>
              <a:t>gantt</a:t>
            </a:r>
            <a:r>
              <a:rPr lang="en-US" altLang="ko-KR" dirty="0"/>
              <a:t> )</a:t>
            </a:r>
            <a:endParaRPr lang="ko-KR" altLang="en-US" dirty="0"/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EDA7ECDC-F341-4D16-B0BF-7C3047A158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941" y="4925379"/>
            <a:ext cx="3275642" cy="1579418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D68A614C-AB42-4206-836E-CF9B068D7E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58179" y="4750964"/>
            <a:ext cx="3275642" cy="1928248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DD7511A4-5303-498B-924D-9D329F5666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49516" y="4843417"/>
            <a:ext cx="3084875" cy="1850925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FE992BB3-AA0D-424C-8A0C-319E970B7824}"/>
              </a:ext>
            </a:extLst>
          </p:cNvPr>
          <p:cNvSpPr txBox="1"/>
          <p:nvPr/>
        </p:nvSpPr>
        <p:spPr>
          <a:xfrm>
            <a:off x="457609" y="4424974"/>
            <a:ext cx="1357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파일 생성</a:t>
            </a:r>
            <a:endParaRPr lang="en-US" altLang="ko-KR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854D1CD-807E-4711-A961-8DABF3051186}"/>
              </a:ext>
            </a:extLst>
          </p:cNvPr>
          <p:cNvSpPr txBox="1"/>
          <p:nvPr/>
        </p:nvSpPr>
        <p:spPr>
          <a:xfrm>
            <a:off x="4663439" y="4363530"/>
            <a:ext cx="1357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파일 읽기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EF169D9-3E82-403C-9D00-1FFCD4C1F999}"/>
              </a:ext>
            </a:extLst>
          </p:cNvPr>
          <p:cNvSpPr txBox="1"/>
          <p:nvPr/>
        </p:nvSpPr>
        <p:spPr>
          <a:xfrm>
            <a:off x="8525177" y="4424974"/>
            <a:ext cx="1357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파일 수정</a:t>
            </a: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039EB266-4303-4CDC-A96D-60A3A2EF91E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83712" y="1408188"/>
            <a:ext cx="3443686" cy="2183114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201060C1-2066-400F-96EB-F8A78CEF02F7}"/>
              </a:ext>
            </a:extLst>
          </p:cNvPr>
          <p:cNvSpPr txBox="1"/>
          <p:nvPr/>
        </p:nvSpPr>
        <p:spPr>
          <a:xfrm>
            <a:off x="7383712" y="905789"/>
            <a:ext cx="2661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Json</a:t>
            </a:r>
            <a:r>
              <a:rPr lang="ko-KR" altLang="en-US" dirty="0"/>
              <a:t> 형태로 전송</a:t>
            </a: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C933C068-DEDC-487F-A181-F68E3262C0D8}"/>
              </a:ext>
            </a:extLst>
          </p:cNvPr>
          <p:cNvSpPr/>
          <p:nvPr/>
        </p:nvSpPr>
        <p:spPr>
          <a:xfrm>
            <a:off x="952238" y="573522"/>
            <a:ext cx="5202623" cy="3687399"/>
          </a:xfrm>
          <a:prstGeom prst="roundRect">
            <a:avLst/>
          </a:prstGeom>
          <a:noFill/>
          <a:ln w="28575">
            <a:solidFill>
              <a:srgbClr val="45B9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8F1EDA17-C35E-4441-8789-79373A8F7A9B}"/>
              </a:ext>
            </a:extLst>
          </p:cNvPr>
          <p:cNvSpPr/>
          <p:nvPr/>
        </p:nvSpPr>
        <p:spPr>
          <a:xfrm>
            <a:off x="7224808" y="772722"/>
            <a:ext cx="4014954" cy="3177116"/>
          </a:xfrm>
          <a:prstGeom prst="roundRect">
            <a:avLst/>
          </a:prstGeom>
          <a:noFill/>
          <a:ln w="28575">
            <a:solidFill>
              <a:srgbClr val="45B9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F8CE5DF9-D0F3-41C0-A321-5EAEB765B741}"/>
              </a:ext>
            </a:extLst>
          </p:cNvPr>
          <p:cNvSpPr/>
          <p:nvPr/>
        </p:nvSpPr>
        <p:spPr>
          <a:xfrm>
            <a:off x="8251811" y="4333340"/>
            <a:ext cx="3755058" cy="2524660"/>
          </a:xfrm>
          <a:prstGeom prst="roundRect">
            <a:avLst/>
          </a:prstGeom>
          <a:noFill/>
          <a:ln w="28575">
            <a:solidFill>
              <a:srgbClr val="45B9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AB4EEA62-7AC1-41CD-992D-AB5FFE5321FB}"/>
              </a:ext>
            </a:extLst>
          </p:cNvPr>
          <p:cNvSpPr/>
          <p:nvPr/>
        </p:nvSpPr>
        <p:spPr>
          <a:xfrm>
            <a:off x="4248789" y="4345427"/>
            <a:ext cx="3755058" cy="2524660"/>
          </a:xfrm>
          <a:prstGeom prst="roundRect">
            <a:avLst/>
          </a:prstGeom>
          <a:noFill/>
          <a:ln w="28575">
            <a:solidFill>
              <a:srgbClr val="45B9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11C859FA-930A-4A72-BCBB-41436D3F8098}"/>
              </a:ext>
            </a:extLst>
          </p:cNvPr>
          <p:cNvSpPr/>
          <p:nvPr/>
        </p:nvSpPr>
        <p:spPr>
          <a:xfrm>
            <a:off x="245767" y="4357082"/>
            <a:ext cx="3755058" cy="2524660"/>
          </a:xfrm>
          <a:prstGeom prst="roundRect">
            <a:avLst/>
          </a:prstGeom>
          <a:noFill/>
          <a:ln w="28575">
            <a:solidFill>
              <a:srgbClr val="45B9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592077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EB80208-B64B-4987-BBBC-C26803B97A61}"/>
              </a:ext>
            </a:extLst>
          </p:cNvPr>
          <p:cNvSpPr/>
          <p:nvPr/>
        </p:nvSpPr>
        <p:spPr>
          <a:xfrm>
            <a:off x="0" y="-1"/>
            <a:ext cx="12192000" cy="480291"/>
          </a:xfrm>
          <a:prstGeom prst="rect">
            <a:avLst/>
          </a:prstGeom>
          <a:solidFill>
            <a:srgbClr val="45B9B9"/>
          </a:solidFill>
          <a:ln>
            <a:solidFill>
              <a:srgbClr val="45B9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6D40E1-EFA7-416B-A6D6-B72718714BB9}"/>
              </a:ext>
            </a:extLst>
          </p:cNvPr>
          <p:cNvSpPr txBox="1"/>
          <p:nvPr/>
        </p:nvSpPr>
        <p:spPr>
          <a:xfrm>
            <a:off x="-1" y="1"/>
            <a:ext cx="932688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Franklin Gothic Heavy" panose="020B0903020102020204" pitchFamily="34" charset="0"/>
                <a:ea typeface="나눔스퀘어 Bold" panose="020B0600000101010101" pitchFamily="50" charset="-127"/>
              </a:rPr>
              <a:t>7. </a:t>
            </a:r>
            <a:r>
              <a:rPr lang="ko-KR" altLang="en-US" sz="2000" dirty="0">
                <a:solidFill>
                  <a:schemeClr val="bg1"/>
                </a:solidFill>
              </a:rPr>
              <a:t>캘린더 화면</a:t>
            </a:r>
          </a:p>
          <a:p>
            <a:endParaRPr lang="ko-KR" altLang="en-US" sz="2000" dirty="0">
              <a:solidFill>
                <a:schemeClr val="bg1"/>
              </a:solidFill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Franklin Gothic Heavy" panose="020B0903020102020204" pitchFamily="34" charset="0"/>
              <a:ea typeface="나눔스퀘어 Bold" panose="020B0600000101010101" pitchFamily="50" charset="-127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A3F65362-E0AB-4478-805C-7F6D51F8CA96}"/>
              </a:ext>
            </a:extLst>
          </p:cNvPr>
          <p:cNvSpPr/>
          <p:nvPr/>
        </p:nvSpPr>
        <p:spPr>
          <a:xfrm>
            <a:off x="6396133" y="5381296"/>
            <a:ext cx="5609385" cy="1413241"/>
          </a:xfrm>
          <a:prstGeom prst="roundRect">
            <a:avLst/>
          </a:prstGeom>
          <a:noFill/>
          <a:ln w="28575">
            <a:solidFill>
              <a:srgbClr val="45B9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DF0132B-D87D-435E-BF06-27C342745908}"/>
              </a:ext>
            </a:extLst>
          </p:cNvPr>
          <p:cNvSpPr txBox="1"/>
          <p:nvPr/>
        </p:nvSpPr>
        <p:spPr>
          <a:xfrm>
            <a:off x="6396133" y="613307"/>
            <a:ext cx="1535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Table</a:t>
            </a:r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DE15C0D-88F8-44CB-98A7-F7614E2FC4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62" b="4317"/>
          <a:stretch/>
        </p:blipFill>
        <p:spPr>
          <a:xfrm>
            <a:off x="0" y="569037"/>
            <a:ext cx="6157262" cy="582125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D86AAAB-E37E-445D-ADE2-AC455485B359}"/>
              </a:ext>
            </a:extLst>
          </p:cNvPr>
          <p:cNvSpPr txBox="1"/>
          <p:nvPr/>
        </p:nvSpPr>
        <p:spPr>
          <a:xfrm>
            <a:off x="6601084" y="5564582"/>
            <a:ext cx="1535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Mapper</a:t>
            </a:r>
            <a:endParaRPr lang="ko-KR" altLang="en-US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06CCD9BA-EECB-4153-AF49-23E586B830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2717" y="6000894"/>
            <a:ext cx="5648325" cy="66675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23CD37A7-A942-4E8E-ADE0-3EE297233B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7309" y="1049619"/>
            <a:ext cx="2105025" cy="201930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E16754E1-C7DC-41D5-B1F8-7465CEF651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06256" y="3506191"/>
            <a:ext cx="2867025" cy="173355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1521E771-9892-4E24-BD35-65D905BBB2AF}"/>
              </a:ext>
            </a:extLst>
          </p:cNvPr>
          <p:cNvSpPr txBox="1"/>
          <p:nvPr/>
        </p:nvSpPr>
        <p:spPr>
          <a:xfrm>
            <a:off x="6531400" y="3136859"/>
            <a:ext cx="16744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Task (</a:t>
            </a:r>
            <a:r>
              <a:rPr lang="en-US" altLang="ko-KR" dirty="0" err="1"/>
              <a:t>vo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53314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5B9B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77EE4AD8-9763-4518-B8A7-7571CD8D0865}"/>
              </a:ext>
            </a:extLst>
          </p:cNvPr>
          <p:cNvSpPr txBox="1"/>
          <p:nvPr/>
        </p:nvSpPr>
        <p:spPr>
          <a:xfrm>
            <a:off x="4868091" y="2921168"/>
            <a:ext cx="73239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6000" dirty="0">
                <a:solidFill>
                  <a:schemeClr val="bg1"/>
                </a:solidFill>
                <a:latin typeface="-윤고딕360" panose="02030504000101010101" pitchFamily="18" charset="-127"/>
                <a:ea typeface="-윤고딕360" panose="02030504000101010101" pitchFamily="18" charset="-127"/>
              </a:rPr>
              <a:t>팀원 구성 및 역할</a:t>
            </a:r>
            <a:endParaRPr kumimoji="0" lang="en-US" altLang="ko-KR" sz="6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-윤고딕360" panose="02030504000101010101" pitchFamily="18" charset="-127"/>
              <a:ea typeface="-윤고딕360" panose="02030504000101010101" pitchFamily="18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E966CD4-0654-4F76-BA8D-7E48CB1259C8}"/>
              </a:ext>
            </a:extLst>
          </p:cNvPr>
          <p:cNvCxnSpPr>
            <a:cxnSpLocks/>
          </p:cNvCxnSpPr>
          <p:nvPr/>
        </p:nvCxnSpPr>
        <p:spPr>
          <a:xfrm>
            <a:off x="6160655" y="3936831"/>
            <a:ext cx="6031345" cy="0"/>
          </a:xfrm>
          <a:prstGeom prst="line">
            <a:avLst/>
          </a:prstGeom>
          <a:ln w="3492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017180A-858B-47D4-962D-63FEDD903140}"/>
              </a:ext>
            </a:extLst>
          </p:cNvPr>
          <p:cNvCxnSpPr>
            <a:cxnSpLocks/>
          </p:cNvCxnSpPr>
          <p:nvPr/>
        </p:nvCxnSpPr>
        <p:spPr>
          <a:xfrm>
            <a:off x="7952509" y="4089231"/>
            <a:ext cx="4239491" cy="0"/>
          </a:xfrm>
          <a:prstGeom prst="line">
            <a:avLst/>
          </a:prstGeom>
          <a:ln w="3492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26889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EB80208-B64B-4987-BBBC-C26803B97A61}"/>
              </a:ext>
            </a:extLst>
          </p:cNvPr>
          <p:cNvSpPr/>
          <p:nvPr/>
        </p:nvSpPr>
        <p:spPr>
          <a:xfrm>
            <a:off x="0" y="-1"/>
            <a:ext cx="12192000" cy="480291"/>
          </a:xfrm>
          <a:prstGeom prst="rect">
            <a:avLst/>
          </a:prstGeom>
          <a:solidFill>
            <a:srgbClr val="45B9B9"/>
          </a:solidFill>
          <a:ln>
            <a:solidFill>
              <a:srgbClr val="45B9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6D40E1-EFA7-416B-A6D6-B72718714BB9}"/>
              </a:ext>
            </a:extLst>
          </p:cNvPr>
          <p:cNvSpPr txBox="1"/>
          <p:nvPr/>
        </p:nvSpPr>
        <p:spPr>
          <a:xfrm>
            <a:off x="-1" y="1"/>
            <a:ext cx="932688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Franklin Gothic Heavy" panose="020B0903020102020204" pitchFamily="34" charset="0"/>
                <a:ea typeface="나눔스퀘어 Bold" panose="020B0600000101010101" pitchFamily="50" charset="-127"/>
              </a:rPr>
              <a:t>7. </a:t>
            </a:r>
            <a:r>
              <a:rPr lang="ko-KR" altLang="en-US" sz="2000" dirty="0">
                <a:solidFill>
                  <a:schemeClr val="bg1"/>
                </a:solidFill>
              </a:rPr>
              <a:t>대시보드 화면</a:t>
            </a:r>
            <a:r>
              <a:rPr lang="en-US" altLang="ko-KR" sz="2000" dirty="0">
                <a:solidFill>
                  <a:schemeClr val="bg1"/>
                </a:solidFill>
              </a:rPr>
              <a:t>( </a:t>
            </a:r>
            <a:r>
              <a:rPr lang="ko-KR" altLang="en-US" sz="2000" dirty="0">
                <a:solidFill>
                  <a:schemeClr val="bg1"/>
                </a:solidFill>
              </a:rPr>
              <a:t>특정 프로젝트 </a:t>
            </a:r>
            <a:r>
              <a:rPr lang="en-US" altLang="ko-KR" sz="2000" dirty="0">
                <a:solidFill>
                  <a:schemeClr val="bg1"/>
                </a:solidFill>
              </a:rPr>
              <a:t>)</a:t>
            </a:r>
            <a:endParaRPr lang="ko-KR" altLang="en-US" sz="2000" dirty="0">
              <a:solidFill>
                <a:schemeClr val="bg1"/>
              </a:solidFill>
            </a:endParaRPr>
          </a:p>
          <a:p>
            <a:endParaRPr lang="ko-KR" altLang="en-US" sz="2000" dirty="0">
              <a:solidFill>
                <a:schemeClr val="bg1"/>
              </a:solidFill>
            </a:endParaRPr>
          </a:p>
          <a:p>
            <a:endParaRPr lang="ko-KR" altLang="en-US" sz="2000" dirty="0">
              <a:solidFill>
                <a:schemeClr val="bg1"/>
              </a:solidFill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Franklin Gothic Heavy" panose="020B0903020102020204" pitchFamily="34" charset="0"/>
              <a:ea typeface="나눔스퀘어 Bold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DF0132B-D87D-435E-BF06-27C342745908}"/>
              </a:ext>
            </a:extLst>
          </p:cNvPr>
          <p:cNvSpPr txBox="1"/>
          <p:nvPr/>
        </p:nvSpPr>
        <p:spPr>
          <a:xfrm>
            <a:off x="6396133" y="613307"/>
            <a:ext cx="1535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Table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D86AAAB-E37E-445D-ADE2-AC455485B359}"/>
              </a:ext>
            </a:extLst>
          </p:cNvPr>
          <p:cNvSpPr txBox="1"/>
          <p:nvPr/>
        </p:nvSpPr>
        <p:spPr>
          <a:xfrm>
            <a:off x="6484429" y="3429000"/>
            <a:ext cx="1535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Mapper</a:t>
            </a:r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521E771-9892-4E24-BD35-65D905BBB2AF}"/>
              </a:ext>
            </a:extLst>
          </p:cNvPr>
          <p:cNvSpPr txBox="1"/>
          <p:nvPr/>
        </p:nvSpPr>
        <p:spPr>
          <a:xfrm>
            <a:off x="8909568" y="584080"/>
            <a:ext cx="16744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Task (</a:t>
            </a:r>
            <a:r>
              <a:rPr lang="en-US" altLang="ko-KR" dirty="0" err="1"/>
              <a:t>vo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7B6F05F8-6CB8-40EC-9233-9F3E93F3D0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317"/>
          <a:stretch/>
        </p:blipFill>
        <p:spPr>
          <a:xfrm>
            <a:off x="67693" y="559337"/>
            <a:ext cx="6349042" cy="6002567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2D01C742-404A-4EFD-A8F9-9DED44B520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1084" y="982639"/>
            <a:ext cx="2105025" cy="20193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E257B74D-C8D1-4488-B75A-D942031276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09568" y="1005307"/>
            <a:ext cx="2867025" cy="173355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9699ACC8-5C81-4B71-AE22-C8E801BF01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10456" y="3964555"/>
            <a:ext cx="5648325" cy="66675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DB9A4C09-C463-403C-8C6A-6E336E2519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10456" y="4798983"/>
            <a:ext cx="5648326" cy="879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543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EB80208-B64B-4987-BBBC-C26803B97A61}"/>
              </a:ext>
            </a:extLst>
          </p:cNvPr>
          <p:cNvSpPr/>
          <p:nvPr/>
        </p:nvSpPr>
        <p:spPr>
          <a:xfrm>
            <a:off x="0" y="-1"/>
            <a:ext cx="12192000" cy="480291"/>
          </a:xfrm>
          <a:prstGeom prst="rect">
            <a:avLst/>
          </a:prstGeom>
          <a:solidFill>
            <a:srgbClr val="45B9B9"/>
          </a:solidFill>
          <a:ln>
            <a:solidFill>
              <a:srgbClr val="45B9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6D40E1-EFA7-416B-A6D6-B72718714BB9}"/>
              </a:ext>
            </a:extLst>
          </p:cNvPr>
          <p:cNvSpPr txBox="1"/>
          <p:nvPr/>
        </p:nvSpPr>
        <p:spPr>
          <a:xfrm>
            <a:off x="-1" y="1"/>
            <a:ext cx="932688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Franklin Gothic Heavy" panose="020B0903020102020204" pitchFamily="34" charset="0"/>
                <a:ea typeface="나눔스퀘어 Bold" panose="020B0600000101010101" pitchFamily="50" charset="-127"/>
              </a:rPr>
              <a:t>7. </a:t>
            </a:r>
            <a:r>
              <a:rPr lang="ko-KR" altLang="en-US" sz="2000" dirty="0">
                <a:solidFill>
                  <a:schemeClr val="bg1"/>
                </a:solidFill>
              </a:rPr>
              <a:t>대시보드 화면 </a:t>
            </a:r>
            <a:r>
              <a:rPr lang="en-US" altLang="ko-KR" sz="2000" dirty="0">
                <a:solidFill>
                  <a:schemeClr val="bg1"/>
                </a:solidFill>
              </a:rPr>
              <a:t>( </a:t>
            </a:r>
            <a:r>
              <a:rPr lang="ko-KR" altLang="en-US" sz="2000" dirty="0">
                <a:solidFill>
                  <a:schemeClr val="bg1"/>
                </a:solidFill>
              </a:rPr>
              <a:t>진행 중 프로젝트 </a:t>
            </a:r>
            <a:r>
              <a:rPr lang="en-US" altLang="ko-KR" sz="2000" dirty="0">
                <a:solidFill>
                  <a:schemeClr val="bg1"/>
                </a:solidFill>
              </a:rPr>
              <a:t>)</a:t>
            </a:r>
            <a:endParaRPr lang="ko-KR" altLang="en-US" sz="2000" dirty="0">
              <a:solidFill>
                <a:schemeClr val="bg1"/>
              </a:solidFill>
            </a:endParaRPr>
          </a:p>
          <a:p>
            <a:endParaRPr lang="ko-KR" altLang="en-US" sz="2000" dirty="0">
              <a:solidFill>
                <a:schemeClr val="bg1"/>
              </a:solidFill>
            </a:endParaRPr>
          </a:p>
          <a:p>
            <a:endParaRPr lang="ko-KR" altLang="en-US" sz="2000" dirty="0">
              <a:solidFill>
                <a:schemeClr val="bg1"/>
              </a:solidFill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Franklin Gothic Heavy" panose="020B0903020102020204" pitchFamily="34" charset="0"/>
              <a:ea typeface="나눔스퀘어 Bold" panose="020B0600000101010101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09E39BA-3676-4BDC-91AE-9AE4302EA86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658" b="4701"/>
          <a:stretch/>
        </p:blipFill>
        <p:spPr>
          <a:xfrm>
            <a:off x="21041" y="587920"/>
            <a:ext cx="6243794" cy="600256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6AD7773-F31E-4F7E-A873-6202E2EFAE53}"/>
              </a:ext>
            </a:extLst>
          </p:cNvPr>
          <p:cNvSpPr txBox="1"/>
          <p:nvPr/>
        </p:nvSpPr>
        <p:spPr>
          <a:xfrm>
            <a:off x="6612187" y="4888624"/>
            <a:ext cx="1535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Mapper</a:t>
            </a:r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532E9F0-DD03-40B1-9964-CBFD6AFE53D9}"/>
              </a:ext>
            </a:extLst>
          </p:cNvPr>
          <p:cNvSpPr txBox="1"/>
          <p:nvPr/>
        </p:nvSpPr>
        <p:spPr>
          <a:xfrm>
            <a:off x="6531400" y="2688801"/>
            <a:ext cx="16744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Task (</a:t>
            </a:r>
            <a:r>
              <a:rPr lang="en-US" altLang="ko-KR" dirty="0" err="1"/>
              <a:t>vo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320E4B84-B974-473A-97B8-76877673AAB1}"/>
              </a:ext>
            </a:extLst>
          </p:cNvPr>
          <p:cNvSpPr/>
          <p:nvPr/>
        </p:nvSpPr>
        <p:spPr>
          <a:xfrm>
            <a:off x="6396133" y="4813738"/>
            <a:ext cx="5609385" cy="1980799"/>
          </a:xfrm>
          <a:prstGeom prst="roundRect">
            <a:avLst/>
          </a:prstGeom>
          <a:noFill/>
          <a:ln w="28575">
            <a:solidFill>
              <a:srgbClr val="45B9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5D345D0-BA19-4674-A805-9F9F61F48F7E}"/>
              </a:ext>
            </a:extLst>
          </p:cNvPr>
          <p:cNvSpPr txBox="1"/>
          <p:nvPr/>
        </p:nvSpPr>
        <p:spPr>
          <a:xfrm>
            <a:off x="6531400" y="663576"/>
            <a:ext cx="16744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Table</a:t>
            </a:r>
            <a:endParaRPr lang="ko-KR" altLang="en-US" dirty="0"/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7CAE467E-C696-46E2-9396-A6FBB7F51D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2187" y="1013507"/>
            <a:ext cx="2847975" cy="1524000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2BC75D5A-9CB3-42A1-846D-B20D3DCCB5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0379" y="3152824"/>
            <a:ext cx="2867025" cy="1424553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1A651E14-3CC0-49D8-8746-DFEEC22DD5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12187" y="5428107"/>
            <a:ext cx="4486275" cy="90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6798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EB80208-B64B-4987-BBBC-C26803B97A61}"/>
              </a:ext>
            </a:extLst>
          </p:cNvPr>
          <p:cNvSpPr/>
          <p:nvPr/>
        </p:nvSpPr>
        <p:spPr>
          <a:xfrm>
            <a:off x="0" y="-1"/>
            <a:ext cx="12192000" cy="480291"/>
          </a:xfrm>
          <a:prstGeom prst="rect">
            <a:avLst/>
          </a:prstGeom>
          <a:solidFill>
            <a:srgbClr val="45B9B9"/>
          </a:solidFill>
          <a:ln>
            <a:solidFill>
              <a:srgbClr val="45B9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6D40E1-EFA7-416B-A6D6-B72718714BB9}"/>
              </a:ext>
            </a:extLst>
          </p:cNvPr>
          <p:cNvSpPr txBox="1"/>
          <p:nvPr/>
        </p:nvSpPr>
        <p:spPr>
          <a:xfrm>
            <a:off x="-1" y="1"/>
            <a:ext cx="932688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Franklin Gothic Heavy" panose="020B0903020102020204" pitchFamily="34" charset="0"/>
                <a:ea typeface="나눔스퀘어 Bold" panose="020B0600000101010101" pitchFamily="50" charset="-127"/>
              </a:rPr>
              <a:t>7. </a:t>
            </a:r>
            <a:r>
              <a:rPr kumimoji="1" lang="ko-KR" altLang="en-US" sz="2000" dirty="0">
                <a:solidFill>
                  <a:schemeClr val="bg1"/>
                </a:solidFill>
                <a:latin typeface="Franklin Gothic Heavy" panose="020B0903020102020204" pitchFamily="34" charset="0"/>
                <a:ea typeface="나눔스퀘어 Bold" panose="020B0600000101010101" pitchFamily="50" charset="-127"/>
              </a:rPr>
              <a:t>리스크 보드</a:t>
            </a:r>
            <a:endParaRPr lang="ko-KR" altLang="en-US" sz="2000" dirty="0">
              <a:solidFill>
                <a:srgbClr val="FFC000"/>
              </a:solidFill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Franklin Gothic Heavy" panose="020B0903020102020204" pitchFamily="34" charset="0"/>
              <a:ea typeface="나눔스퀘어 Bold" panose="020B0600000101010101" pitchFamily="50" charset="-127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A3F65362-E0AB-4478-805C-7F6D51F8CA96}"/>
              </a:ext>
            </a:extLst>
          </p:cNvPr>
          <p:cNvSpPr/>
          <p:nvPr/>
        </p:nvSpPr>
        <p:spPr>
          <a:xfrm>
            <a:off x="354023" y="4606292"/>
            <a:ext cx="7318529" cy="2188246"/>
          </a:xfrm>
          <a:prstGeom prst="roundRect">
            <a:avLst/>
          </a:prstGeom>
          <a:noFill/>
          <a:ln w="28575">
            <a:solidFill>
              <a:srgbClr val="45B9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DF0132B-D87D-435E-BF06-27C342745908}"/>
              </a:ext>
            </a:extLst>
          </p:cNvPr>
          <p:cNvSpPr txBox="1"/>
          <p:nvPr/>
        </p:nvSpPr>
        <p:spPr>
          <a:xfrm>
            <a:off x="5712174" y="603829"/>
            <a:ext cx="1535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Controller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B3E210A-12EC-40BC-B66F-759F0087CC2F}"/>
              </a:ext>
            </a:extLst>
          </p:cNvPr>
          <p:cNvSpPr txBox="1"/>
          <p:nvPr/>
        </p:nvSpPr>
        <p:spPr>
          <a:xfrm>
            <a:off x="5758820" y="2324947"/>
            <a:ext cx="1535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View</a:t>
            </a:r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8C1360E-F1C8-4C84-8CEC-EB04BB96E70B}"/>
              </a:ext>
            </a:extLst>
          </p:cNvPr>
          <p:cNvSpPr txBox="1"/>
          <p:nvPr/>
        </p:nvSpPr>
        <p:spPr>
          <a:xfrm>
            <a:off x="494618" y="4736403"/>
            <a:ext cx="1535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Mapper</a:t>
            </a:r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E21C4E3-1CA9-4411-B0D0-8E23293819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11" y="480290"/>
            <a:ext cx="7791060" cy="3794084"/>
          </a:xfrm>
          <a:prstGeom prst="rect">
            <a:avLst/>
          </a:prstGeom>
        </p:spPr>
      </p:pic>
      <p:pic>
        <p:nvPicPr>
          <p:cNvPr id="14" name="그림 13" descr="텍스트이(가) 표시된 사진&#10;&#10;자동 생성된 설명">
            <a:extLst>
              <a:ext uri="{FF2B5EF4-FFF2-40B4-BE49-F238E27FC236}">
                <a16:creationId xmlns:a16="http://schemas.microsoft.com/office/drawing/2014/main" id="{99FB2DC5-FBEC-4694-95E2-E3754E6CC0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535" y="5235846"/>
            <a:ext cx="4345488" cy="1001720"/>
          </a:xfrm>
          <a:prstGeom prst="rect">
            <a:avLst/>
          </a:prstGeom>
        </p:spPr>
      </p:pic>
      <p:pic>
        <p:nvPicPr>
          <p:cNvPr id="16" name="그림 15" descr="텍스트이(가) 표시된 사진&#10;&#10;자동 생성된 설명">
            <a:extLst>
              <a:ext uri="{FF2B5EF4-FFF2-40B4-BE49-F238E27FC236}">
                <a16:creationId xmlns:a16="http://schemas.microsoft.com/office/drawing/2014/main" id="{A1C6C895-84EC-489D-A583-6E8279234A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7171" y="1909375"/>
            <a:ext cx="4329184" cy="1598131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6C0AA5F0-4E71-4DE0-9579-D5E8EE46F5B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7453" y="3543364"/>
            <a:ext cx="7200900" cy="75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5947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5B9B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77EE4AD8-9763-4518-B8A7-7571CD8D0865}"/>
              </a:ext>
            </a:extLst>
          </p:cNvPr>
          <p:cNvSpPr txBox="1"/>
          <p:nvPr/>
        </p:nvSpPr>
        <p:spPr>
          <a:xfrm>
            <a:off x="5854263" y="2921168"/>
            <a:ext cx="633773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0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-윤고딕360" panose="02030504000101010101" pitchFamily="18" charset="-127"/>
                <a:ea typeface="-윤고딕360" panose="02030504000101010101" pitchFamily="18" charset="-127"/>
              </a:rPr>
              <a:t>테스트 시나리오</a:t>
            </a:r>
            <a:endParaRPr kumimoji="0" lang="en-US" altLang="ko-KR" sz="6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-윤고딕360" panose="02030504000101010101" pitchFamily="18" charset="-127"/>
              <a:ea typeface="-윤고딕360" panose="02030504000101010101" pitchFamily="18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B8D7336-69E3-451B-B1FE-A7A3E32F8121}"/>
              </a:ext>
            </a:extLst>
          </p:cNvPr>
          <p:cNvCxnSpPr>
            <a:cxnSpLocks/>
          </p:cNvCxnSpPr>
          <p:nvPr/>
        </p:nvCxnSpPr>
        <p:spPr>
          <a:xfrm>
            <a:off x="6160655" y="3936831"/>
            <a:ext cx="6031345" cy="0"/>
          </a:xfrm>
          <a:prstGeom prst="line">
            <a:avLst/>
          </a:prstGeom>
          <a:ln w="3492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0F46077-BE9E-48B0-A104-FCF2C15BF8CB}"/>
              </a:ext>
            </a:extLst>
          </p:cNvPr>
          <p:cNvCxnSpPr>
            <a:cxnSpLocks/>
          </p:cNvCxnSpPr>
          <p:nvPr/>
        </p:nvCxnSpPr>
        <p:spPr>
          <a:xfrm>
            <a:off x="7952509" y="4089231"/>
            <a:ext cx="4239491" cy="0"/>
          </a:xfrm>
          <a:prstGeom prst="line">
            <a:avLst/>
          </a:prstGeom>
          <a:ln w="3492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28397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0BD0E98F-13DF-4F42-AB70-33063DA7E9EC}"/>
              </a:ext>
            </a:extLst>
          </p:cNvPr>
          <p:cNvSpPr/>
          <p:nvPr/>
        </p:nvSpPr>
        <p:spPr>
          <a:xfrm>
            <a:off x="0" y="-1"/>
            <a:ext cx="12192000" cy="480291"/>
          </a:xfrm>
          <a:prstGeom prst="rect">
            <a:avLst/>
          </a:prstGeom>
          <a:solidFill>
            <a:srgbClr val="45B9B9"/>
          </a:solidFill>
          <a:ln>
            <a:solidFill>
              <a:srgbClr val="45B9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FF7E66-CA90-4C3C-8AEE-2D77339864D7}"/>
              </a:ext>
            </a:extLst>
          </p:cNvPr>
          <p:cNvSpPr txBox="1"/>
          <p:nvPr/>
        </p:nvSpPr>
        <p:spPr>
          <a:xfrm>
            <a:off x="-1" y="1"/>
            <a:ext cx="93268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</a:rPr>
              <a:t>테스트 시나리오</a:t>
            </a: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Franklin Gothic Heavy" panose="020B0903020102020204" pitchFamily="34" charset="0"/>
              <a:ea typeface="나눔스퀘어 Bold" panose="020B0600000101010101" pitchFamily="50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E000894B-06A6-41ED-AEE0-BC5B06D768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3605065"/>
              </p:ext>
            </p:extLst>
          </p:nvPr>
        </p:nvGraphicFramePr>
        <p:xfrm>
          <a:off x="173420" y="588404"/>
          <a:ext cx="11845160" cy="614465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76181">
                  <a:extLst>
                    <a:ext uri="{9D8B030D-6E8A-4147-A177-3AD203B41FA5}">
                      <a16:colId xmlns:a16="http://schemas.microsoft.com/office/drawing/2014/main" val="3376517257"/>
                    </a:ext>
                  </a:extLst>
                </a:gridCol>
                <a:gridCol w="1476181">
                  <a:extLst>
                    <a:ext uri="{9D8B030D-6E8A-4147-A177-3AD203B41FA5}">
                      <a16:colId xmlns:a16="http://schemas.microsoft.com/office/drawing/2014/main" val="1128482294"/>
                    </a:ext>
                  </a:extLst>
                </a:gridCol>
                <a:gridCol w="1476181">
                  <a:extLst>
                    <a:ext uri="{9D8B030D-6E8A-4147-A177-3AD203B41FA5}">
                      <a16:colId xmlns:a16="http://schemas.microsoft.com/office/drawing/2014/main" val="4252090221"/>
                    </a:ext>
                  </a:extLst>
                </a:gridCol>
                <a:gridCol w="4845205">
                  <a:extLst>
                    <a:ext uri="{9D8B030D-6E8A-4147-A177-3AD203B41FA5}">
                      <a16:colId xmlns:a16="http://schemas.microsoft.com/office/drawing/2014/main" val="721304295"/>
                    </a:ext>
                  </a:extLst>
                </a:gridCol>
                <a:gridCol w="642853">
                  <a:extLst>
                    <a:ext uri="{9D8B030D-6E8A-4147-A177-3AD203B41FA5}">
                      <a16:colId xmlns:a16="http://schemas.microsoft.com/office/drawing/2014/main" val="2599944119"/>
                    </a:ext>
                  </a:extLst>
                </a:gridCol>
                <a:gridCol w="642853">
                  <a:extLst>
                    <a:ext uri="{9D8B030D-6E8A-4147-A177-3AD203B41FA5}">
                      <a16:colId xmlns:a16="http://schemas.microsoft.com/office/drawing/2014/main" val="1098448310"/>
                    </a:ext>
                  </a:extLst>
                </a:gridCol>
                <a:gridCol w="642853">
                  <a:extLst>
                    <a:ext uri="{9D8B030D-6E8A-4147-A177-3AD203B41FA5}">
                      <a16:colId xmlns:a16="http://schemas.microsoft.com/office/drawing/2014/main" val="1987472013"/>
                    </a:ext>
                  </a:extLst>
                </a:gridCol>
                <a:gridCol w="642853">
                  <a:extLst>
                    <a:ext uri="{9D8B030D-6E8A-4147-A177-3AD203B41FA5}">
                      <a16:colId xmlns:a16="http://schemas.microsoft.com/office/drawing/2014/main" val="4158972429"/>
                    </a:ext>
                  </a:extLst>
                </a:gridCol>
              </a:tblGrid>
              <a:tr h="294555"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</a:rPr>
                        <a:t>메뉴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926" marR="7926" marT="7926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</a:rPr>
                        <a:t>테스트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926" marR="7926" marT="7926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ko-KR" altLang="en-US" sz="1200" u="none" strike="noStrike">
                          <a:effectLst/>
                        </a:rPr>
                        <a:t>결과</a:t>
                      </a:r>
                      <a:endParaRPr lang="ko-KR" altLang="en-US" sz="1200" b="1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7926" marR="7926" marT="7926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8822636"/>
                  </a:ext>
                </a:extLst>
              </a:tr>
              <a:tr h="29455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1depth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926" marR="7926" marT="7926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2depth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926" marR="7926" marT="7926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3depth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926" marR="7926" marT="7926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ko-KR" altLang="en-US" sz="1200" u="none" strike="noStrike" dirty="0">
                          <a:effectLst/>
                        </a:rPr>
                        <a:t>권한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7926" marR="7926" marT="7926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2032000"/>
                  </a:ext>
                </a:extLst>
              </a:tr>
              <a:tr h="29455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</a:rPr>
                        <a:t>　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926" marR="7926" marT="7926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</a:rPr>
                        <a:t>　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926" marR="7926" marT="7926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</a:rPr>
                        <a:t>　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926" marR="7926" marT="7926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200" u="none" strike="noStrike" dirty="0">
                          <a:effectLst/>
                        </a:rPr>
                        <a:t>　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926" marR="7926" marT="7926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CEO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926" marR="7926" marT="7926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u="none" strike="noStrike" dirty="0">
                          <a:effectLst/>
                        </a:rPr>
                        <a:t>인사담당자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7926" marR="7926" marT="7926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PM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926" marR="7926" marT="7926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200" u="none" strike="noStrike" dirty="0">
                          <a:effectLst/>
                        </a:rPr>
                        <a:t>개발자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7926" marR="7926" marT="7926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8734664"/>
                  </a:ext>
                </a:extLst>
              </a:tr>
              <a:tr h="29455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</a:rPr>
                        <a:t>리스크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7926" marR="7926" marT="7926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10"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</a:rPr>
                        <a:t>리스크 목록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7926" marR="7926" marT="7926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</a:rPr>
                        <a:t>리스크 목록 클릭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7926" marR="7926" marT="7926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200" u="none" strike="noStrike">
                          <a:effectLst/>
                        </a:rPr>
                        <a:t>리스크 목록에 리스크가 출력되는가</a:t>
                      </a:r>
                      <a:r>
                        <a:rPr lang="en-US" altLang="ko-KR" sz="1200" u="none" strike="noStrike">
                          <a:effectLst/>
                        </a:rPr>
                        <a:t>?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26" marR="7926" marT="7926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O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926" marR="7926" marT="7926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O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926" marR="7926" marT="7926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O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926" marR="7926" marT="7926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O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926" marR="7926" marT="7926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6766993"/>
                  </a:ext>
                </a:extLst>
              </a:tr>
              <a:tr h="29455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</a:rPr>
                        <a:t>　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7926" marR="7926" marT="7926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200" u="none" strike="noStrike">
                          <a:effectLst/>
                        </a:rPr>
                        <a:t>세션값에 따라 리스크 작성 버튼의 유무가 다른가</a:t>
                      </a:r>
                      <a:r>
                        <a:rPr lang="en-US" altLang="ko-KR" sz="1200" u="none" strike="noStrike">
                          <a:effectLst/>
                        </a:rPr>
                        <a:t>?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7926" marR="7926" marT="7926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O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926" marR="7926" marT="7926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O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926" marR="7926" marT="7926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O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926" marR="7926" marT="7926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O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926" marR="7926" marT="7926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4683302"/>
                  </a:ext>
                </a:extLst>
              </a:tr>
              <a:tr h="29455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</a:rPr>
                        <a:t>　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7926" marR="7926" marT="7926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200" u="none" strike="noStrike">
                          <a:effectLst/>
                        </a:rPr>
                        <a:t>세션값에 따라 리스크 승인 요청 항목이 출력되는가</a:t>
                      </a:r>
                      <a:r>
                        <a:rPr lang="en-US" altLang="ko-KR" sz="1200" u="none" strike="noStrike">
                          <a:effectLst/>
                        </a:rPr>
                        <a:t>?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926" marR="7926" marT="7926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O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926" marR="7926" marT="7926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O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926" marR="7926" marT="7926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O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926" marR="7926" marT="7926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O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926" marR="7926" marT="7926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8604994"/>
                  </a:ext>
                </a:extLst>
              </a:tr>
              <a:tr h="29455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</a:rPr>
                        <a:t>　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7926" marR="7926" marT="7926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7"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</a:rPr>
                        <a:t>리스크 작성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926" marR="7926" marT="7926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200" u="none" strike="noStrike">
                          <a:effectLst/>
                        </a:rPr>
                        <a:t>리스크 작성 시 목록으로 돌아가기 버튼이 잘 실행되는가</a:t>
                      </a:r>
                      <a:r>
                        <a:rPr lang="en-US" altLang="ko-KR" sz="1200" u="none" strike="noStrike">
                          <a:effectLst/>
                        </a:rPr>
                        <a:t>?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926" marR="7926" marT="7926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u="none" strike="noStrike">
                          <a:effectLst/>
                        </a:rPr>
                        <a:t>-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926" marR="7926" marT="7926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u="none" strike="noStrike">
                          <a:effectLst/>
                        </a:rPr>
                        <a:t>-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926" marR="7926" marT="7926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O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926" marR="7926" marT="7926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O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926" marR="7926" marT="7926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487649"/>
                  </a:ext>
                </a:extLst>
              </a:tr>
              <a:tr h="29455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</a:rPr>
                        <a:t>　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7926" marR="7926" marT="7926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200" u="none" strike="noStrike">
                          <a:effectLst/>
                        </a:rPr>
                        <a:t>리스크 작성 시 입력값이 잘 입력되는가</a:t>
                      </a:r>
                      <a:r>
                        <a:rPr lang="en-US" altLang="ko-KR" sz="1200" u="none" strike="noStrike">
                          <a:effectLst/>
                        </a:rPr>
                        <a:t>?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926" marR="7926" marT="7926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u="none" strike="noStrike">
                          <a:effectLst/>
                        </a:rPr>
                        <a:t>-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926" marR="7926" marT="7926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u="none" strike="noStrike">
                          <a:effectLst/>
                        </a:rPr>
                        <a:t>-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926" marR="7926" marT="7926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O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926" marR="7926" marT="7926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O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926" marR="7926" marT="7926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0279163"/>
                  </a:ext>
                </a:extLst>
              </a:tr>
              <a:tr h="29455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</a:rPr>
                        <a:t>　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7926" marR="7926" marT="7926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200" u="none" strike="noStrike">
                          <a:effectLst/>
                        </a:rPr>
                        <a:t>리스크 작성 후 제출 시 </a:t>
                      </a:r>
                      <a:r>
                        <a:rPr lang="en-US" altLang="ko-KR" sz="1200" u="none" strike="noStrike">
                          <a:effectLst/>
                        </a:rPr>
                        <a:t>ALERT </a:t>
                      </a:r>
                      <a:r>
                        <a:rPr lang="ko-KR" altLang="en-US" sz="1200" u="none" strike="noStrike">
                          <a:effectLst/>
                        </a:rPr>
                        <a:t>문구가 제대로 실행되는가</a:t>
                      </a:r>
                      <a:r>
                        <a:rPr lang="en-US" altLang="ko-KR" sz="1200" u="none" strike="noStrike">
                          <a:effectLst/>
                        </a:rPr>
                        <a:t>?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926" marR="7926" marT="7926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u="none" strike="noStrike">
                          <a:effectLst/>
                        </a:rPr>
                        <a:t>-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926" marR="7926" marT="7926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u="none" strike="noStrike">
                          <a:effectLst/>
                        </a:rPr>
                        <a:t>-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926" marR="7926" marT="7926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O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926" marR="7926" marT="7926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O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926" marR="7926" marT="7926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0318503"/>
                  </a:ext>
                </a:extLst>
              </a:tr>
              <a:tr h="29455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</a:rPr>
                        <a:t>　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7926" marR="7926" marT="7926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1200" u="none" strike="noStrike">
                          <a:effectLst/>
                        </a:rPr>
                        <a:t>ALERT </a:t>
                      </a:r>
                      <a:r>
                        <a:rPr lang="ko-KR" altLang="en-US" sz="1200" u="none" strike="noStrike">
                          <a:effectLst/>
                        </a:rPr>
                        <a:t>확인 시 리스크 목록으로 이동이 되는가</a:t>
                      </a:r>
                      <a:r>
                        <a:rPr lang="en-US" altLang="ko-KR" sz="1200" u="none" strike="noStrike">
                          <a:effectLst/>
                        </a:rPr>
                        <a:t>?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926" marR="7926" marT="7926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u="none" strike="noStrike">
                          <a:effectLst/>
                        </a:rPr>
                        <a:t>-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926" marR="7926" marT="7926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u="none" strike="noStrike">
                          <a:effectLst/>
                        </a:rPr>
                        <a:t>-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926" marR="7926" marT="7926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O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926" marR="7926" marT="7926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O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926" marR="7926" marT="7926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02607392"/>
                  </a:ext>
                </a:extLst>
              </a:tr>
              <a:tr h="29455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</a:rPr>
                        <a:t>　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7926" marR="7926" marT="7926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200" u="none" strike="noStrike">
                          <a:effectLst/>
                        </a:rPr>
                        <a:t>리스크 작성 후 리스크 승인 요청 항목으로 리스크가 이동하는가</a:t>
                      </a:r>
                      <a:r>
                        <a:rPr lang="en-US" altLang="ko-KR" sz="1200" u="none" strike="noStrike">
                          <a:effectLst/>
                        </a:rPr>
                        <a:t>?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926" marR="7926" marT="7926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u="none" strike="noStrike">
                          <a:effectLst/>
                        </a:rPr>
                        <a:t>-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926" marR="7926" marT="7926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u="none" strike="noStrike">
                          <a:effectLst/>
                        </a:rPr>
                        <a:t>-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926" marR="7926" marT="7926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O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926" marR="7926" marT="7926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O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926" marR="7926" marT="7926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8281292"/>
                  </a:ext>
                </a:extLst>
              </a:tr>
              <a:tr h="29455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</a:rPr>
                        <a:t>　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7926" marR="7926" marT="7926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200" u="none" strike="noStrike">
                          <a:effectLst/>
                        </a:rPr>
                        <a:t>리스크의 작성자 이름이 제대로 출력 되는가</a:t>
                      </a:r>
                      <a:r>
                        <a:rPr lang="en-US" altLang="ko-KR" sz="1200" u="none" strike="noStrike">
                          <a:effectLst/>
                        </a:rPr>
                        <a:t>?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7926" marR="7926" marT="7926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u="none" strike="noStrike">
                          <a:effectLst/>
                        </a:rPr>
                        <a:t>-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926" marR="7926" marT="7926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u="none" strike="noStrike">
                          <a:effectLst/>
                        </a:rPr>
                        <a:t>-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926" marR="7926" marT="7926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O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926" marR="7926" marT="7926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O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926" marR="7926" marT="7926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5901467"/>
                  </a:ext>
                </a:extLst>
              </a:tr>
              <a:tr h="29455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</a:rPr>
                        <a:t>　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7926" marR="7926" marT="7926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200" u="none" strike="noStrike">
                          <a:effectLst/>
                        </a:rPr>
                        <a:t>목록으로 이동 클릭시 목록으로 제대로 이동 하는가</a:t>
                      </a:r>
                      <a:r>
                        <a:rPr lang="en-US" altLang="ko-KR" sz="1200" u="none" strike="noStrike">
                          <a:effectLst/>
                        </a:rPr>
                        <a:t>?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7926" marR="7926" marT="7926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u="none" strike="noStrike">
                          <a:effectLst/>
                        </a:rPr>
                        <a:t>-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926" marR="7926" marT="7926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u="none" strike="noStrike">
                          <a:effectLst/>
                        </a:rPr>
                        <a:t>-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926" marR="7926" marT="7926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O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926" marR="7926" marT="7926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O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926" marR="7926" marT="7926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0832368"/>
                  </a:ext>
                </a:extLst>
              </a:tr>
              <a:tr h="29455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</a:rPr>
                        <a:t>　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7926" marR="7926" marT="7926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</a:rPr>
                        <a:t>리스크 디테일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26" marR="7926" marT="7926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</a:rPr>
                        <a:t>디테일 출력 창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7926" marR="7926" marT="7926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200" u="none" strike="noStrike">
                          <a:effectLst/>
                        </a:rPr>
                        <a:t>세션 값에 따라 승인요청 버튼이 출력이 되는가</a:t>
                      </a:r>
                      <a:r>
                        <a:rPr lang="en-US" altLang="ko-KR" sz="1200" u="none" strike="noStrike">
                          <a:effectLst/>
                        </a:rPr>
                        <a:t>?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26" marR="7926" marT="7926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u="none" strike="noStrike">
                          <a:effectLst/>
                        </a:rPr>
                        <a:t>-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926" marR="7926" marT="7926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u="none" strike="noStrike">
                          <a:effectLst/>
                        </a:rPr>
                        <a:t>-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926" marR="7926" marT="7926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O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926" marR="7926" marT="7926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u="none" strike="noStrike" dirty="0">
                          <a:effectLst/>
                        </a:rPr>
                        <a:t>-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926" marR="7926" marT="7926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9499947"/>
                  </a:ext>
                </a:extLst>
              </a:tr>
              <a:tr h="28174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</a:rPr>
                        <a:t>　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926" marR="7926" marT="7926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</a:rPr>
                        <a:t>　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926" marR="7926" marT="7926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200" u="none" strike="noStrike">
                          <a:effectLst/>
                        </a:rPr>
                        <a:t>　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926" marR="7926" marT="7926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200" u="none" strike="noStrike" dirty="0">
                          <a:effectLst/>
                        </a:rPr>
                        <a:t>세션 값 없을 시 로그인 화면으로 이동하는가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926" marR="7926" marT="7926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O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926" marR="7926" marT="7926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O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926" marR="7926" marT="7926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O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926" marR="7926" marT="7926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O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926" marR="7926" marT="7926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9973439"/>
                  </a:ext>
                </a:extLst>
              </a:tr>
              <a:tr h="281747"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</a:rPr>
                        <a:t>프로젝트 리스트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26" marR="7926" marT="7926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</a:rPr>
                        <a:t>프로젝트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26" marR="7926" marT="7926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200" u="none" strike="noStrike">
                          <a:effectLst/>
                        </a:rPr>
                        <a:t>　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926" marR="7926" marT="7926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200" u="none" strike="noStrike">
                          <a:effectLst/>
                        </a:rPr>
                        <a:t>프로젝트 정보가 </a:t>
                      </a:r>
                      <a:r>
                        <a:rPr lang="en-US" altLang="ko-KR" sz="1200" u="none" strike="noStrike">
                          <a:effectLst/>
                        </a:rPr>
                        <a:t>DB</a:t>
                      </a:r>
                      <a:r>
                        <a:rPr lang="ko-KR" altLang="en-US" sz="1200" u="none" strike="noStrike">
                          <a:effectLst/>
                        </a:rPr>
                        <a:t>에 맞게 출력 되는가 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926" marR="7926" marT="7926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O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926" marR="7926" marT="7926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O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926" marR="7926" marT="7926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O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926" marR="7926" marT="7926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O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926" marR="7926" marT="7926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4967383"/>
                  </a:ext>
                </a:extLst>
              </a:tr>
              <a:tr h="28174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</a:rPr>
                        <a:t>프로젝트 추가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26" marR="7926" marT="7926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200" u="none" strike="noStrike">
                          <a:effectLst/>
                        </a:rPr>
                        <a:t>세션값</a:t>
                      </a:r>
                      <a:r>
                        <a:rPr lang="en-US" altLang="ko-KR" sz="1200" u="none" strike="noStrike">
                          <a:effectLst/>
                        </a:rPr>
                        <a:t>(PM)</a:t>
                      </a:r>
                      <a:r>
                        <a:rPr lang="ko-KR" altLang="en-US" sz="1200" u="none" strike="noStrike">
                          <a:effectLst/>
                        </a:rPr>
                        <a:t>에 따라 추가 버튼 활성화 되었는가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926" marR="7926" marT="7926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O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926" marR="7926" marT="7926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O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926" marR="7926" marT="7926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O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926" marR="7926" marT="7926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O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926" marR="7926" marT="7926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9820433"/>
                  </a:ext>
                </a:extLst>
              </a:tr>
              <a:tr h="28174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200" u="none" strike="noStrike">
                          <a:effectLst/>
                        </a:rPr>
                        <a:t>추가 모달 창으로 현재 태스크 정보가 표시되는가 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926" marR="7926" marT="7926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O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926" marR="7926" marT="7926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O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926" marR="7926" marT="7926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O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926" marR="7926" marT="7926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O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926" marR="7926" marT="7926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76740433"/>
                  </a:ext>
                </a:extLst>
              </a:tr>
              <a:tr h="28174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200" u="none" strike="noStrike">
                          <a:effectLst/>
                        </a:rPr>
                        <a:t>추가 모달창에서 추가 클릭 시 추가된 정보가 화면에 출력되는가 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926" marR="7926" marT="7926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O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926" marR="7926" marT="7926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O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926" marR="7926" marT="7926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O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926" marR="7926" marT="7926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O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926" marR="7926" marT="7926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3341007"/>
                  </a:ext>
                </a:extLst>
              </a:tr>
              <a:tr h="28174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</a:rPr>
                        <a:t>프로젝트 리스트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926" marR="7926" marT="7926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200" u="none" strike="noStrike">
                          <a:effectLst/>
                        </a:rPr>
                        <a:t>세션값에 따라 프로젝트 리스트가 출력되는가</a:t>
                      </a:r>
                      <a:r>
                        <a:rPr lang="en-US" altLang="ko-KR" sz="1200" u="none" strike="noStrike">
                          <a:effectLst/>
                        </a:rPr>
                        <a:t>(</a:t>
                      </a:r>
                      <a:r>
                        <a:rPr lang="ko-KR" altLang="en-US" sz="1200" u="none" strike="noStrike">
                          <a:effectLst/>
                        </a:rPr>
                        <a:t>전체리스트</a:t>
                      </a:r>
                      <a:r>
                        <a:rPr lang="en-US" altLang="ko-KR" sz="1200" u="none" strike="noStrike">
                          <a:effectLst/>
                        </a:rPr>
                        <a:t>or</a:t>
                      </a:r>
                      <a:r>
                        <a:rPr lang="ko-KR" altLang="en-US" sz="1200" u="none" strike="noStrike">
                          <a:effectLst/>
                        </a:rPr>
                        <a:t>개인리스트</a:t>
                      </a:r>
                      <a:r>
                        <a:rPr lang="en-US" altLang="ko-KR" sz="1200" u="none" strike="noStrike">
                          <a:effectLst/>
                        </a:rPr>
                        <a:t>)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926" marR="7926" marT="7926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O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926" marR="7926" marT="7926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x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7926" marR="7926" marT="7926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O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926" marR="7926" marT="7926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x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7926" marR="7926" marT="7926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5490223"/>
                  </a:ext>
                </a:extLst>
              </a:tr>
              <a:tr h="28174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200" u="none" strike="noStrike">
                          <a:effectLst/>
                        </a:rPr>
                        <a:t>프로젝트 수정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26" marR="7926" marT="7926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200" u="none" strike="noStrike">
                          <a:effectLst/>
                        </a:rPr>
                        <a:t>세션값에 따라 프로젝트 정보를 수정하는가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926" marR="7926" marT="7926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x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7926" marR="7926" marT="7926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x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7926" marR="7926" marT="7926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x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7926" marR="7926" marT="7926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x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7926" marR="7926" marT="7926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05835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999798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0BD0E98F-13DF-4F42-AB70-33063DA7E9EC}"/>
              </a:ext>
            </a:extLst>
          </p:cNvPr>
          <p:cNvSpPr/>
          <p:nvPr/>
        </p:nvSpPr>
        <p:spPr>
          <a:xfrm>
            <a:off x="0" y="-1"/>
            <a:ext cx="12192000" cy="480291"/>
          </a:xfrm>
          <a:prstGeom prst="rect">
            <a:avLst/>
          </a:prstGeom>
          <a:solidFill>
            <a:srgbClr val="45B9B9"/>
          </a:solidFill>
          <a:ln>
            <a:solidFill>
              <a:srgbClr val="45B9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FF7E66-CA90-4C3C-8AEE-2D77339864D7}"/>
              </a:ext>
            </a:extLst>
          </p:cNvPr>
          <p:cNvSpPr txBox="1"/>
          <p:nvPr/>
        </p:nvSpPr>
        <p:spPr>
          <a:xfrm>
            <a:off x="-1" y="1"/>
            <a:ext cx="93268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</a:rPr>
              <a:t>테스트 시나리오</a:t>
            </a: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Franklin Gothic Heavy" panose="020B0903020102020204" pitchFamily="34" charset="0"/>
              <a:ea typeface="나눔스퀘어 Bold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238503D-AAB3-41A8-B747-EBC7E2CAAE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30998"/>
            <a:ext cx="12192000" cy="4273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4578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0BD0E98F-13DF-4F42-AB70-33063DA7E9EC}"/>
              </a:ext>
            </a:extLst>
          </p:cNvPr>
          <p:cNvSpPr/>
          <p:nvPr/>
        </p:nvSpPr>
        <p:spPr>
          <a:xfrm>
            <a:off x="0" y="-1"/>
            <a:ext cx="12192000" cy="480291"/>
          </a:xfrm>
          <a:prstGeom prst="rect">
            <a:avLst/>
          </a:prstGeom>
          <a:solidFill>
            <a:srgbClr val="45B9B9"/>
          </a:solidFill>
          <a:ln>
            <a:solidFill>
              <a:srgbClr val="45B9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FF7E66-CA90-4C3C-8AEE-2D77339864D7}"/>
              </a:ext>
            </a:extLst>
          </p:cNvPr>
          <p:cNvSpPr txBox="1"/>
          <p:nvPr/>
        </p:nvSpPr>
        <p:spPr>
          <a:xfrm>
            <a:off x="-1" y="1"/>
            <a:ext cx="93268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</a:rPr>
              <a:t>테스트 시나리오</a:t>
            </a: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Franklin Gothic Heavy" panose="020B0903020102020204" pitchFamily="34" charset="0"/>
              <a:ea typeface="나눔스퀘어 Bold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C327E60-1F63-4363-B14D-BD7FFFB45A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830998"/>
            <a:ext cx="12197948" cy="4476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9451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5B9B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77EE4AD8-9763-4518-B8A7-7571CD8D0865}"/>
              </a:ext>
            </a:extLst>
          </p:cNvPr>
          <p:cNvSpPr txBox="1"/>
          <p:nvPr/>
        </p:nvSpPr>
        <p:spPr>
          <a:xfrm>
            <a:off x="6890327" y="2921168"/>
            <a:ext cx="530167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-윤고딕360" panose="02030504000101010101" pitchFamily="18" charset="-127"/>
                <a:ea typeface="-윤고딕360" panose="02030504000101010101" pitchFamily="18" charset="-127"/>
              </a:rPr>
              <a:t>감사합니다</a:t>
            </a:r>
            <a:endParaRPr kumimoji="0" lang="en-US" altLang="ko-KR" sz="6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-윤고딕360" panose="02030504000101010101" pitchFamily="18" charset="-127"/>
              <a:ea typeface="-윤고딕360" panose="02030504000101010101" pitchFamily="18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B8D7336-69E3-451B-B1FE-A7A3E32F8121}"/>
              </a:ext>
            </a:extLst>
          </p:cNvPr>
          <p:cNvCxnSpPr>
            <a:cxnSpLocks/>
          </p:cNvCxnSpPr>
          <p:nvPr/>
        </p:nvCxnSpPr>
        <p:spPr>
          <a:xfrm>
            <a:off x="6160655" y="3936831"/>
            <a:ext cx="6031345" cy="0"/>
          </a:xfrm>
          <a:prstGeom prst="line">
            <a:avLst/>
          </a:prstGeom>
          <a:ln w="3492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0F46077-BE9E-48B0-A104-FCF2C15BF8CB}"/>
              </a:ext>
            </a:extLst>
          </p:cNvPr>
          <p:cNvCxnSpPr>
            <a:cxnSpLocks/>
          </p:cNvCxnSpPr>
          <p:nvPr/>
        </p:nvCxnSpPr>
        <p:spPr>
          <a:xfrm>
            <a:off x="7952509" y="4089231"/>
            <a:ext cx="4239491" cy="0"/>
          </a:xfrm>
          <a:prstGeom prst="line">
            <a:avLst/>
          </a:prstGeom>
          <a:ln w="3492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35061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EB80208-B64B-4987-BBBC-C26803B97A61}"/>
              </a:ext>
            </a:extLst>
          </p:cNvPr>
          <p:cNvSpPr/>
          <p:nvPr/>
        </p:nvSpPr>
        <p:spPr>
          <a:xfrm>
            <a:off x="0" y="-1"/>
            <a:ext cx="12192000" cy="480291"/>
          </a:xfrm>
          <a:prstGeom prst="rect">
            <a:avLst/>
          </a:prstGeom>
          <a:solidFill>
            <a:srgbClr val="45B9B9"/>
          </a:solidFill>
          <a:ln>
            <a:solidFill>
              <a:srgbClr val="45B9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6D40E1-EFA7-416B-A6D6-B72718714BB9}"/>
              </a:ext>
            </a:extLst>
          </p:cNvPr>
          <p:cNvSpPr txBox="1"/>
          <p:nvPr/>
        </p:nvSpPr>
        <p:spPr>
          <a:xfrm>
            <a:off x="0" y="0"/>
            <a:ext cx="345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dirty="0">
                <a:solidFill>
                  <a:schemeClr val="bg1"/>
                </a:solidFill>
                <a:latin typeface="Franklin Gothic Heavy" panose="020B0903020102020204" pitchFamily="34" charset="0"/>
                <a:ea typeface="나눔스퀘어 Bold" panose="020B0600000101010101" pitchFamily="50" charset="-127"/>
              </a:rPr>
              <a:t>2. </a:t>
            </a:r>
            <a:r>
              <a:rPr lang="ko-KR" altLang="en-US" sz="2400" dirty="0">
                <a:solidFill>
                  <a:schemeClr val="bg1"/>
                </a:solidFill>
                <a:latin typeface="-윤고딕360" panose="02030504000101010101" pitchFamily="18" charset="-127"/>
                <a:ea typeface="-윤고딕360" panose="02030504000101010101" pitchFamily="18" charset="-127"/>
              </a:rPr>
              <a:t>팀원 구성 및 역할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Franklin Gothic Heavy" panose="020B0903020102020204" pitchFamily="34" charset="0"/>
              <a:ea typeface="나눔스퀘어 Bold" panose="020B0600000101010101" pitchFamily="50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5997D3FB-7135-4CEB-A86E-AA1CFFF77073}"/>
              </a:ext>
            </a:extLst>
          </p:cNvPr>
          <p:cNvGrpSpPr/>
          <p:nvPr/>
        </p:nvGrpSpPr>
        <p:grpSpPr>
          <a:xfrm>
            <a:off x="1210343" y="2261138"/>
            <a:ext cx="7901874" cy="2498284"/>
            <a:chOff x="1260077" y="2102291"/>
            <a:chExt cx="7901874" cy="2498284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09F10C01-651B-4AAE-888E-49E0354B0D61}"/>
                </a:ext>
              </a:extLst>
            </p:cNvPr>
            <p:cNvGrpSpPr/>
            <p:nvPr/>
          </p:nvGrpSpPr>
          <p:grpSpPr>
            <a:xfrm>
              <a:off x="1260077" y="2102291"/>
              <a:ext cx="1212270" cy="2498284"/>
              <a:chOff x="1260077" y="2102291"/>
              <a:chExt cx="1212270" cy="2498284"/>
            </a:xfrm>
          </p:grpSpPr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C680D99F-C79C-42F1-BA3F-A3808D5EBC9D}"/>
                  </a:ext>
                </a:extLst>
              </p:cNvPr>
              <p:cNvSpPr txBox="1"/>
              <p:nvPr/>
            </p:nvSpPr>
            <p:spPr>
              <a:xfrm>
                <a:off x="1314914" y="3112714"/>
                <a:ext cx="1102595" cy="6924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300" dirty="0"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태스크 요청</a:t>
                </a:r>
                <a:endParaRPr lang="en-US" altLang="ko-KR" sz="1300" dirty="0">
                  <a:latin typeface="-윤고딕330" panose="02030504000101010101" pitchFamily="18" charset="-127"/>
                  <a:ea typeface="-윤고딕330" panose="02030504000101010101" pitchFamily="18" charset="-127"/>
                </a:endParaRPr>
              </a:p>
              <a:p>
                <a:pPr algn="ctr"/>
                <a:endParaRPr lang="en-US" altLang="ko-KR" sz="1300" dirty="0">
                  <a:latin typeface="-윤고딕330" panose="02030504000101010101" pitchFamily="18" charset="-127"/>
                  <a:ea typeface="-윤고딕330" panose="02030504000101010101" pitchFamily="18" charset="-127"/>
                </a:endParaRPr>
              </a:p>
              <a:p>
                <a:pPr algn="ctr"/>
                <a:r>
                  <a:rPr lang="ko-KR" altLang="en-US" sz="1300" dirty="0"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인력관리</a:t>
                </a:r>
                <a:endParaRPr lang="en-US" altLang="ko-KR" sz="1300" dirty="0">
                  <a:latin typeface="-윤고딕330" panose="02030504000101010101" pitchFamily="18" charset="-127"/>
                  <a:ea typeface="-윤고딕330" panose="02030504000101010101" pitchFamily="18" charset="-127"/>
                </a:endParaRPr>
              </a:p>
            </p:txBody>
          </p:sp>
          <p:sp>
            <p:nvSpPr>
              <p:cNvPr id="99" name="사각형: 둥근 모서리 98">
                <a:extLst>
                  <a:ext uri="{FF2B5EF4-FFF2-40B4-BE49-F238E27FC236}">
                    <a16:creationId xmlns:a16="http://schemas.microsoft.com/office/drawing/2014/main" id="{4585A5A2-1D11-4362-8DF1-7175C66CBDDB}"/>
                  </a:ext>
                </a:extLst>
              </p:cNvPr>
              <p:cNvSpPr/>
              <p:nvPr/>
            </p:nvSpPr>
            <p:spPr>
              <a:xfrm>
                <a:off x="1260077" y="2563958"/>
                <a:ext cx="1212270" cy="2036617"/>
              </a:xfrm>
              <a:prstGeom prst="roundRect">
                <a:avLst/>
              </a:prstGeom>
              <a:noFill/>
              <a:ln w="28575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A8F6A2D-FAA9-4F85-AA9C-65659414F717}"/>
                  </a:ext>
                </a:extLst>
              </p:cNvPr>
              <p:cNvSpPr txBox="1"/>
              <p:nvPr/>
            </p:nvSpPr>
            <p:spPr>
              <a:xfrm>
                <a:off x="1314914" y="2102291"/>
                <a:ext cx="110259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400" dirty="0"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이수민</a:t>
                </a:r>
              </a:p>
            </p:txBody>
          </p:sp>
        </p:grp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12DF0704-8B44-4078-9476-D0B52D073A7F}"/>
                </a:ext>
              </a:extLst>
            </p:cNvPr>
            <p:cNvGrpSpPr/>
            <p:nvPr/>
          </p:nvGrpSpPr>
          <p:grpSpPr>
            <a:xfrm>
              <a:off x="2917427" y="2102291"/>
              <a:ext cx="1212270" cy="2498284"/>
              <a:chOff x="1260077" y="2102291"/>
              <a:chExt cx="1212270" cy="2498284"/>
            </a:xfrm>
          </p:grpSpPr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108C10E2-C4FD-45AB-924F-363E84F0EC44}"/>
                  </a:ext>
                </a:extLst>
              </p:cNvPr>
              <p:cNvSpPr txBox="1"/>
              <p:nvPr/>
            </p:nvSpPr>
            <p:spPr>
              <a:xfrm>
                <a:off x="1314914" y="3112714"/>
                <a:ext cx="1102595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dirty="0"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캘린더</a:t>
                </a:r>
                <a:endParaRPr lang="en-US" altLang="ko-KR" sz="1200" dirty="0">
                  <a:latin typeface="-윤고딕330" panose="02030504000101010101" pitchFamily="18" charset="-127"/>
                  <a:ea typeface="-윤고딕330" panose="02030504000101010101" pitchFamily="18" charset="-127"/>
                </a:endParaRPr>
              </a:p>
              <a:p>
                <a:pPr algn="ctr"/>
                <a:endParaRPr lang="en-US" altLang="ko-KR" sz="1200" dirty="0">
                  <a:latin typeface="-윤고딕330" panose="02030504000101010101" pitchFamily="18" charset="-127"/>
                  <a:ea typeface="-윤고딕330" panose="02030504000101010101" pitchFamily="18" charset="-127"/>
                </a:endParaRPr>
              </a:p>
              <a:p>
                <a:pPr algn="ctr"/>
                <a:r>
                  <a:rPr lang="ko-KR" altLang="en-US" sz="1200" dirty="0"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대시보드</a:t>
                </a:r>
                <a:endParaRPr lang="en-US" altLang="ko-KR" sz="1200" dirty="0">
                  <a:latin typeface="-윤고딕330" panose="02030504000101010101" pitchFamily="18" charset="-127"/>
                  <a:ea typeface="-윤고딕330" panose="02030504000101010101" pitchFamily="18" charset="-127"/>
                </a:endParaRPr>
              </a:p>
              <a:p>
                <a:pPr algn="ctr"/>
                <a:endParaRPr lang="en-US" altLang="ko-KR" sz="1200" dirty="0">
                  <a:latin typeface="-윤고딕330" panose="02030504000101010101" pitchFamily="18" charset="-127"/>
                  <a:ea typeface="-윤고딕330" panose="02030504000101010101" pitchFamily="18" charset="-127"/>
                </a:endParaRPr>
              </a:p>
              <a:p>
                <a:pPr algn="ctr"/>
                <a:r>
                  <a:rPr lang="ko-KR" altLang="en-US" sz="1200" dirty="0" err="1"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간트차트</a:t>
                </a:r>
                <a:endParaRPr lang="ko-KR" altLang="en-US" sz="1600" dirty="0">
                  <a:latin typeface="-윤고딕330" panose="02030504000101010101" pitchFamily="18" charset="-127"/>
                  <a:ea typeface="-윤고딕330" panose="02030504000101010101" pitchFamily="18" charset="-127"/>
                </a:endParaRPr>
              </a:p>
            </p:txBody>
          </p:sp>
          <p:sp>
            <p:nvSpPr>
              <p:cNvPr id="42" name="사각형: 둥근 모서리 41">
                <a:extLst>
                  <a:ext uri="{FF2B5EF4-FFF2-40B4-BE49-F238E27FC236}">
                    <a16:creationId xmlns:a16="http://schemas.microsoft.com/office/drawing/2014/main" id="{F76B8000-268A-41A4-ADF8-9979647F2869}"/>
                  </a:ext>
                </a:extLst>
              </p:cNvPr>
              <p:cNvSpPr/>
              <p:nvPr/>
            </p:nvSpPr>
            <p:spPr>
              <a:xfrm>
                <a:off x="1260077" y="2563958"/>
                <a:ext cx="1212270" cy="2036617"/>
              </a:xfrm>
              <a:prstGeom prst="roundRect">
                <a:avLst/>
              </a:prstGeom>
              <a:noFill/>
              <a:ln w="28575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1CBC5FBA-D212-4AAC-9566-FF87C4DE49B1}"/>
                  </a:ext>
                </a:extLst>
              </p:cNvPr>
              <p:cNvSpPr txBox="1"/>
              <p:nvPr/>
            </p:nvSpPr>
            <p:spPr>
              <a:xfrm>
                <a:off x="1314914" y="2102291"/>
                <a:ext cx="110259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400" dirty="0" err="1"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연창모</a:t>
                </a:r>
                <a:endParaRPr lang="ko-KR" altLang="en-US" sz="2400" dirty="0">
                  <a:latin typeface="-윤고딕330" panose="02030504000101010101" pitchFamily="18" charset="-127"/>
                  <a:ea typeface="-윤고딕330" panose="02030504000101010101" pitchFamily="18" charset="-127"/>
                </a:endParaRPr>
              </a:p>
            </p:txBody>
          </p:sp>
        </p:grp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4191B553-2D67-40B0-BB82-453DB676AB8B}"/>
                </a:ext>
              </a:extLst>
            </p:cNvPr>
            <p:cNvGrpSpPr/>
            <p:nvPr/>
          </p:nvGrpSpPr>
          <p:grpSpPr>
            <a:xfrm>
              <a:off x="4629614" y="2102291"/>
              <a:ext cx="1212270" cy="2498284"/>
              <a:chOff x="1260077" y="2102291"/>
              <a:chExt cx="1212270" cy="2498284"/>
            </a:xfrm>
          </p:grpSpPr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23071223-7F2C-4A23-A511-F6F4AC5162ED}"/>
                  </a:ext>
                </a:extLst>
              </p:cNvPr>
              <p:cNvSpPr txBox="1"/>
              <p:nvPr/>
            </p:nvSpPr>
            <p:spPr>
              <a:xfrm>
                <a:off x="1314913" y="3112714"/>
                <a:ext cx="1102595" cy="6924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300" dirty="0"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리스크 관리</a:t>
                </a:r>
                <a:endParaRPr lang="en-US" altLang="ko-KR" sz="1300" dirty="0">
                  <a:latin typeface="-윤고딕330" panose="02030504000101010101" pitchFamily="18" charset="-127"/>
                  <a:ea typeface="-윤고딕330" panose="02030504000101010101" pitchFamily="18" charset="-127"/>
                </a:endParaRPr>
              </a:p>
              <a:p>
                <a:pPr algn="ctr"/>
                <a:endParaRPr lang="en-US" altLang="ko-KR" sz="1300" dirty="0">
                  <a:latin typeface="-윤고딕330" panose="02030504000101010101" pitchFamily="18" charset="-127"/>
                  <a:ea typeface="-윤고딕330" panose="02030504000101010101" pitchFamily="18" charset="-127"/>
                </a:endParaRPr>
              </a:p>
              <a:p>
                <a:pPr algn="ctr"/>
                <a:r>
                  <a:rPr lang="ko-KR" altLang="en-US" sz="1300" dirty="0"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리스크 답변</a:t>
                </a:r>
              </a:p>
            </p:txBody>
          </p:sp>
          <p:sp>
            <p:nvSpPr>
              <p:cNvPr id="46" name="사각형: 둥근 모서리 45">
                <a:extLst>
                  <a:ext uri="{FF2B5EF4-FFF2-40B4-BE49-F238E27FC236}">
                    <a16:creationId xmlns:a16="http://schemas.microsoft.com/office/drawing/2014/main" id="{555F7A64-6667-43B2-9DC5-DADC902E9C5E}"/>
                  </a:ext>
                </a:extLst>
              </p:cNvPr>
              <p:cNvSpPr/>
              <p:nvPr/>
            </p:nvSpPr>
            <p:spPr>
              <a:xfrm>
                <a:off x="1260077" y="2563958"/>
                <a:ext cx="1212270" cy="2036617"/>
              </a:xfrm>
              <a:prstGeom prst="roundRect">
                <a:avLst/>
              </a:prstGeom>
              <a:noFill/>
              <a:ln w="28575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6D1653E3-5D11-488D-80A0-8EFF376C9C5C}"/>
                  </a:ext>
                </a:extLst>
              </p:cNvPr>
              <p:cNvSpPr txBox="1"/>
              <p:nvPr/>
            </p:nvSpPr>
            <p:spPr>
              <a:xfrm>
                <a:off x="1314914" y="2102291"/>
                <a:ext cx="110259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400" dirty="0"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김영하</a:t>
                </a:r>
              </a:p>
            </p:txBody>
          </p:sp>
        </p:grp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91C096DD-F519-4ACD-9C47-323CB01FFC38}"/>
                </a:ext>
              </a:extLst>
            </p:cNvPr>
            <p:cNvGrpSpPr/>
            <p:nvPr/>
          </p:nvGrpSpPr>
          <p:grpSpPr>
            <a:xfrm>
              <a:off x="6286963" y="2102291"/>
              <a:ext cx="1212270" cy="2498284"/>
              <a:chOff x="1260077" y="2102291"/>
              <a:chExt cx="1212270" cy="2498284"/>
            </a:xfrm>
          </p:grpSpPr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D42899BB-86EE-4379-86C6-D1196DEC1E84}"/>
                  </a:ext>
                </a:extLst>
              </p:cNvPr>
              <p:cNvSpPr txBox="1"/>
              <p:nvPr/>
            </p:nvSpPr>
            <p:spPr>
              <a:xfrm>
                <a:off x="1314914" y="3166767"/>
                <a:ext cx="1102595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300" dirty="0"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태스크 상세</a:t>
                </a:r>
              </a:p>
            </p:txBody>
          </p:sp>
          <p:sp>
            <p:nvSpPr>
              <p:cNvPr id="50" name="사각형: 둥근 모서리 49">
                <a:extLst>
                  <a:ext uri="{FF2B5EF4-FFF2-40B4-BE49-F238E27FC236}">
                    <a16:creationId xmlns:a16="http://schemas.microsoft.com/office/drawing/2014/main" id="{9AF7D810-CD33-4F7B-B168-0BEC15A809B0}"/>
                  </a:ext>
                </a:extLst>
              </p:cNvPr>
              <p:cNvSpPr/>
              <p:nvPr/>
            </p:nvSpPr>
            <p:spPr>
              <a:xfrm>
                <a:off x="1260077" y="2563958"/>
                <a:ext cx="1212270" cy="2036617"/>
              </a:xfrm>
              <a:prstGeom prst="roundRect">
                <a:avLst/>
              </a:prstGeom>
              <a:noFill/>
              <a:ln w="28575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607370C1-2FB6-492D-96F5-022C6464A36B}"/>
                  </a:ext>
                </a:extLst>
              </p:cNvPr>
              <p:cNvSpPr txBox="1"/>
              <p:nvPr/>
            </p:nvSpPr>
            <p:spPr>
              <a:xfrm>
                <a:off x="1314914" y="2102291"/>
                <a:ext cx="110259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400" dirty="0" err="1"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이채은</a:t>
                </a:r>
                <a:endParaRPr lang="ko-KR" altLang="en-US" sz="2400" dirty="0">
                  <a:latin typeface="-윤고딕330" panose="02030504000101010101" pitchFamily="18" charset="-127"/>
                  <a:ea typeface="-윤고딕330" panose="02030504000101010101" pitchFamily="18" charset="-127"/>
                </a:endParaRPr>
              </a:p>
            </p:txBody>
          </p:sp>
        </p:grp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621CE759-4CE2-4F5B-A50B-440E61EE22F0}"/>
                </a:ext>
              </a:extLst>
            </p:cNvPr>
            <p:cNvGrpSpPr/>
            <p:nvPr/>
          </p:nvGrpSpPr>
          <p:grpSpPr>
            <a:xfrm>
              <a:off x="7949681" y="2102291"/>
              <a:ext cx="1212270" cy="2498284"/>
              <a:chOff x="1260077" y="2102291"/>
              <a:chExt cx="1212270" cy="2498284"/>
            </a:xfrm>
          </p:grpSpPr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73676E2C-78BF-462F-A89E-6F7C83215145}"/>
                  </a:ext>
                </a:extLst>
              </p:cNvPr>
              <p:cNvSpPr txBox="1"/>
              <p:nvPr/>
            </p:nvSpPr>
            <p:spPr>
              <a:xfrm>
                <a:off x="1314914" y="2933812"/>
                <a:ext cx="1102595" cy="12926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300" dirty="0" err="1"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오버뷰</a:t>
                </a:r>
                <a:endParaRPr lang="en-US" altLang="ko-KR" sz="1300" dirty="0">
                  <a:latin typeface="-윤고딕330" panose="02030504000101010101" pitchFamily="18" charset="-127"/>
                  <a:ea typeface="-윤고딕330" panose="02030504000101010101" pitchFamily="18" charset="-127"/>
                </a:endParaRPr>
              </a:p>
              <a:p>
                <a:pPr algn="ctr"/>
                <a:endParaRPr lang="en-US" altLang="ko-KR" sz="1300" dirty="0">
                  <a:latin typeface="-윤고딕330" panose="02030504000101010101" pitchFamily="18" charset="-127"/>
                  <a:ea typeface="-윤고딕330" panose="02030504000101010101" pitchFamily="18" charset="-127"/>
                </a:endParaRPr>
              </a:p>
              <a:p>
                <a:pPr algn="ctr"/>
                <a:r>
                  <a:rPr lang="ko-KR" altLang="en-US" sz="1300" dirty="0"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태스크리스트</a:t>
                </a:r>
                <a:endParaRPr lang="en-US" altLang="ko-KR" sz="1300" dirty="0">
                  <a:latin typeface="-윤고딕330" panose="02030504000101010101" pitchFamily="18" charset="-127"/>
                  <a:ea typeface="-윤고딕330" panose="02030504000101010101" pitchFamily="18" charset="-127"/>
                </a:endParaRPr>
              </a:p>
              <a:p>
                <a:pPr algn="ctr"/>
                <a:endParaRPr lang="en-US" altLang="ko-KR" sz="1300" dirty="0">
                  <a:latin typeface="-윤고딕330" panose="02030504000101010101" pitchFamily="18" charset="-127"/>
                  <a:ea typeface="-윤고딕330" panose="02030504000101010101" pitchFamily="18" charset="-127"/>
                </a:endParaRPr>
              </a:p>
              <a:p>
                <a:pPr algn="ctr"/>
                <a:r>
                  <a:rPr lang="ko-KR" altLang="en-US" sz="1300" dirty="0"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활동로그</a:t>
                </a:r>
              </a:p>
            </p:txBody>
          </p:sp>
          <p:sp>
            <p:nvSpPr>
              <p:cNvPr id="54" name="사각형: 둥근 모서리 53">
                <a:extLst>
                  <a:ext uri="{FF2B5EF4-FFF2-40B4-BE49-F238E27FC236}">
                    <a16:creationId xmlns:a16="http://schemas.microsoft.com/office/drawing/2014/main" id="{F9EEB4F9-B22C-4A48-B94D-ECEB9DC102B4}"/>
                  </a:ext>
                </a:extLst>
              </p:cNvPr>
              <p:cNvSpPr/>
              <p:nvPr/>
            </p:nvSpPr>
            <p:spPr>
              <a:xfrm>
                <a:off x="1260077" y="2563958"/>
                <a:ext cx="1212270" cy="2036617"/>
              </a:xfrm>
              <a:prstGeom prst="roundRect">
                <a:avLst/>
              </a:prstGeom>
              <a:noFill/>
              <a:ln w="28575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038704BF-B35C-475D-BF8D-E642502ED900}"/>
                  </a:ext>
                </a:extLst>
              </p:cNvPr>
              <p:cNvSpPr txBox="1"/>
              <p:nvPr/>
            </p:nvSpPr>
            <p:spPr>
              <a:xfrm>
                <a:off x="1314914" y="2102291"/>
                <a:ext cx="110259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400" dirty="0"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최슬기</a:t>
                </a:r>
              </a:p>
            </p:txBody>
          </p:sp>
        </p:grpSp>
      </p:grp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2844E822-4C13-44F8-B85F-4D80B5A7012F}"/>
              </a:ext>
            </a:extLst>
          </p:cNvPr>
          <p:cNvSpPr/>
          <p:nvPr/>
        </p:nvSpPr>
        <p:spPr>
          <a:xfrm>
            <a:off x="9557295" y="2722803"/>
            <a:ext cx="1212270" cy="2036617"/>
          </a:xfrm>
          <a:prstGeom prst="round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4B7A600-7B41-4DFE-BC9D-7D1F2CD0B490}"/>
              </a:ext>
            </a:extLst>
          </p:cNvPr>
          <p:cNvSpPr txBox="1"/>
          <p:nvPr/>
        </p:nvSpPr>
        <p:spPr>
          <a:xfrm>
            <a:off x="9557295" y="2261137"/>
            <a:ext cx="11025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err="1">
                <a:latin typeface="-윤고딕330" panose="02030504000101010101" pitchFamily="18" charset="-127"/>
                <a:ea typeface="-윤고딕330" panose="02030504000101010101" pitchFamily="18" charset="-127"/>
              </a:rPr>
              <a:t>장승태</a:t>
            </a:r>
            <a:endParaRPr lang="ko-KR" altLang="en-US" sz="2400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3BB05E1-BA40-46ED-8532-9FE4F96CE358}"/>
              </a:ext>
            </a:extLst>
          </p:cNvPr>
          <p:cNvSpPr txBox="1"/>
          <p:nvPr/>
        </p:nvSpPr>
        <p:spPr>
          <a:xfrm>
            <a:off x="9612132" y="3246547"/>
            <a:ext cx="110259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프로젝트 리스트</a:t>
            </a:r>
          </a:p>
        </p:txBody>
      </p:sp>
    </p:spTree>
    <p:extLst>
      <p:ext uri="{BB962C8B-B14F-4D97-AF65-F5344CB8AC3E}">
        <p14:creationId xmlns:p14="http://schemas.microsoft.com/office/powerpoint/2010/main" val="16036370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5B9B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77EE4AD8-9763-4518-B8A7-7571CD8D0865}"/>
              </a:ext>
            </a:extLst>
          </p:cNvPr>
          <p:cNvSpPr txBox="1"/>
          <p:nvPr/>
        </p:nvSpPr>
        <p:spPr>
          <a:xfrm>
            <a:off x="6890327" y="2921168"/>
            <a:ext cx="530167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6000" dirty="0">
                <a:solidFill>
                  <a:schemeClr val="bg1"/>
                </a:solidFill>
                <a:latin typeface="-윤고딕360" panose="02030504000101010101" pitchFamily="18" charset="-127"/>
                <a:ea typeface="-윤고딕360" panose="02030504000101010101" pitchFamily="18" charset="-127"/>
              </a:rPr>
              <a:t>일정계획</a:t>
            </a:r>
            <a:endParaRPr kumimoji="0" lang="en-US" altLang="ko-KR" sz="6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-윤고딕360" panose="02030504000101010101" pitchFamily="18" charset="-127"/>
              <a:ea typeface="-윤고딕360" panose="02030504000101010101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731F0AE-6BD9-4106-9C94-B577C763F8EC}"/>
              </a:ext>
            </a:extLst>
          </p:cNvPr>
          <p:cNvCxnSpPr>
            <a:cxnSpLocks/>
          </p:cNvCxnSpPr>
          <p:nvPr/>
        </p:nvCxnSpPr>
        <p:spPr>
          <a:xfrm>
            <a:off x="6160655" y="3936831"/>
            <a:ext cx="6031345" cy="0"/>
          </a:xfrm>
          <a:prstGeom prst="line">
            <a:avLst/>
          </a:prstGeom>
          <a:ln w="3492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3C8925E9-092A-4F96-865F-9284626898CC}"/>
              </a:ext>
            </a:extLst>
          </p:cNvPr>
          <p:cNvCxnSpPr>
            <a:cxnSpLocks/>
          </p:cNvCxnSpPr>
          <p:nvPr/>
        </p:nvCxnSpPr>
        <p:spPr>
          <a:xfrm>
            <a:off x="7952509" y="4089231"/>
            <a:ext cx="4239491" cy="0"/>
          </a:xfrm>
          <a:prstGeom prst="line">
            <a:avLst/>
          </a:prstGeom>
          <a:ln w="3492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84936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EB80208-B64B-4987-BBBC-C26803B97A61}"/>
              </a:ext>
            </a:extLst>
          </p:cNvPr>
          <p:cNvSpPr/>
          <p:nvPr/>
        </p:nvSpPr>
        <p:spPr>
          <a:xfrm>
            <a:off x="0" y="-1"/>
            <a:ext cx="12192000" cy="480291"/>
          </a:xfrm>
          <a:prstGeom prst="rect">
            <a:avLst/>
          </a:prstGeom>
          <a:solidFill>
            <a:srgbClr val="45B9B9"/>
          </a:solidFill>
          <a:ln>
            <a:solidFill>
              <a:srgbClr val="45B9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6D40E1-EFA7-416B-A6D6-B72718714BB9}"/>
              </a:ext>
            </a:extLst>
          </p:cNvPr>
          <p:cNvSpPr txBox="1"/>
          <p:nvPr/>
        </p:nvSpPr>
        <p:spPr>
          <a:xfrm>
            <a:off x="0" y="0"/>
            <a:ext cx="24723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dirty="0">
                <a:solidFill>
                  <a:schemeClr val="bg1"/>
                </a:solidFill>
                <a:latin typeface="Franklin Gothic Heavy" panose="020B0903020102020204" pitchFamily="34" charset="0"/>
                <a:ea typeface="나눔스퀘어 Bold" panose="020B0600000101010101" pitchFamily="50" charset="-127"/>
              </a:rPr>
              <a:t>3. </a:t>
            </a:r>
            <a:r>
              <a:rPr lang="ko-KR" altLang="en-US" sz="2400" dirty="0">
                <a:solidFill>
                  <a:schemeClr val="bg1"/>
                </a:solidFill>
                <a:latin typeface="-윤고딕360" panose="02030504000101010101" pitchFamily="18" charset="-127"/>
                <a:ea typeface="-윤고딕360" panose="02030504000101010101" pitchFamily="18" charset="-127"/>
              </a:rPr>
              <a:t>일정계획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Franklin Gothic Heavy" panose="020B0903020102020204" pitchFamily="34" charset="0"/>
              <a:ea typeface="나눔스퀘어 Bold" panose="020B0600000101010101" pitchFamily="50" charset="-127"/>
            </a:endParaRPr>
          </a:p>
        </p:txBody>
      </p:sp>
      <p:cxnSp>
        <p:nvCxnSpPr>
          <p:cNvPr id="81" name="직선 연결선 80">
            <a:extLst>
              <a:ext uri="{FF2B5EF4-FFF2-40B4-BE49-F238E27FC236}">
                <a16:creationId xmlns:a16="http://schemas.microsoft.com/office/drawing/2014/main" id="{3FF49AE1-2CD6-480B-8E0F-8DCB0F72857A}"/>
              </a:ext>
            </a:extLst>
          </p:cNvPr>
          <p:cNvCxnSpPr>
            <a:cxnSpLocks/>
          </p:cNvCxnSpPr>
          <p:nvPr/>
        </p:nvCxnSpPr>
        <p:spPr>
          <a:xfrm flipV="1">
            <a:off x="943157" y="1724049"/>
            <a:ext cx="10305686" cy="4252884"/>
          </a:xfrm>
          <a:prstGeom prst="line">
            <a:avLst/>
          </a:prstGeom>
          <a:ln>
            <a:solidFill>
              <a:srgbClr val="45B9B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C680D99F-C79C-42F1-BA3F-A3808D5EBC9D}"/>
              </a:ext>
            </a:extLst>
          </p:cNvPr>
          <p:cNvSpPr txBox="1"/>
          <p:nvPr/>
        </p:nvSpPr>
        <p:spPr>
          <a:xfrm>
            <a:off x="991059" y="2018276"/>
            <a:ext cx="1102595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9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주제 선정</a:t>
            </a:r>
            <a:endParaRPr lang="en-US" altLang="ko-KR" sz="900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요구 사항 분석</a:t>
            </a:r>
            <a:endParaRPr lang="en-US" altLang="ko-KR" sz="900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화면 설계</a:t>
            </a:r>
            <a:endParaRPr lang="en-US" altLang="ko-KR" sz="900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기능 분석</a:t>
            </a:r>
            <a:endParaRPr lang="en-US" altLang="ko-KR" sz="900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대시 보드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AA25453A-A4B5-4C71-A6EB-9697F5B141DB}"/>
              </a:ext>
            </a:extLst>
          </p:cNvPr>
          <p:cNvSpPr txBox="1"/>
          <p:nvPr/>
        </p:nvSpPr>
        <p:spPr>
          <a:xfrm>
            <a:off x="2586932" y="1949025"/>
            <a:ext cx="11025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9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기능 분석</a:t>
            </a:r>
            <a:endParaRPr lang="en-US" altLang="ko-KR" sz="900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 marL="171450" indent="-171450">
              <a:buFontTx/>
              <a:buChar char="-"/>
            </a:pPr>
            <a:r>
              <a:rPr lang="en-US" altLang="ko-KR" sz="9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DB </a:t>
            </a:r>
            <a:r>
              <a:rPr lang="ko-KR" altLang="en-US" sz="9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설계</a:t>
            </a:r>
            <a:endParaRPr lang="en-US" altLang="ko-KR" sz="900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 marL="171450" indent="-171450">
              <a:buFontTx/>
              <a:buChar char="-"/>
            </a:pPr>
            <a:r>
              <a:rPr lang="en-US" altLang="ko-KR" sz="9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Front end</a:t>
            </a:r>
            <a:r>
              <a:rPr lang="ko-KR" altLang="en-US" sz="9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단</a:t>
            </a:r>
            <a:br>
              <a:rPr lang="en-US" altLang="ko-KR" sz="900" dirty="0">
                <a:latin typeface="-윤고딕330" panose="02030504000101010101" pitchFamily="18" charset="-127"/>
                <a:ea typeface="-윤고딕330" panose="02030504000101010101" pitchFamily="18" charset="-127"/>
              </a:rPr>
            </a:br>
            <a:r>
              <a:rPr lang="ko-KR" altLang="en-US" sz="9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구현</a:t>
            </a:r>
            <a:endParaRPr lang="en-US" altLang="ko-KR" sz="900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공통 모듈 구현</a:t>
            </a:r>
            <a:br>
              <a:rPr lang="en-US" altLang="ko-KR" sz="900" dirty="0">
                <a:latin typeface="-윤고딕330" panose="02030504000101010101" pitchFamily="18" charset="-127"/>
                <a:ea typeface="-윤고딕330" panose="02030504000101010101" pitchFamily="18" charset="-127"/>
              </a:rPr>
            </a:br>
            <a:r>
              <a:rPr lang="en-US" altLang="ko-KR" sz="9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(</a:t>
            </a:r>
            <a:r>
              <a:rPr lang="ko-KR" altLang="en-US" sz="9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세션 등</a:t>
            </a:r>
            <a:r>
              <a:rPr lang="en-US" altLang="ko-KR" sz="9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)</a:t>
            </a:r>
            <a:endParaRPr lang="ko-KR" altLang="en-US" sz="900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6267E244-F74C-458F-9999-6F38AA7F4211}"/>
              </a:ext>
            </a:extLst>
          </p:cNvPr>
          <p:cNvGrpSpPr/>
          <p:nvPr/>
        </p:nvGrpSpPr>
        <p:grpSpPr>
          <a:xfrm>
            <a:off x="943157" y="1392383"/>
            <a:ext cx="4398816" cy="2036617"/>
            <a:chOff x="1009796" y="3926609"/>
            <a:chExt cx="4398816" cy="2036617"/>
          </a:xfrm>
        </p:grpSpPr>
        <p:sp>
          <p:nvSpPr>
            <p:cNvPr id="99" name="사각형: 둥근 모서리 98">
              <a:extLst>
                <a:ext uri="{FF2B5EF4-FFF2-40B4-BE49-F238E27FC236}">
                  <a16:creationId xmlns:a16="http://schemas.microsoft.com/office/drawing/2014/main" id="{4585A5A2-1D11-4362-8DF1-7175C66CBDDB}"/>
                </a:ext>
              </a:extLst>
            </p:cNvPr>
            <p:cNvSpPr/>
            <p:nvPr/>
          </p:nvSpPr>
          <p:spPr>
            <a:xfrm>
              <a:off x="1009796" y="3926609"/>
              <a:ext cx="1212270" cy="2036617"/>
            </a:xfrm>
            <a:prstGeom prst="round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사각형: 둥근 모서리 92">
              <a:extLst>
                <a:ext uri="{FF2B5EF4-FFF2-40B4-BE49-F238E27FC236}">
                  <a16:creationId xmlns:a16="http://schemas.microsoft.com/office/drawing/2014/main" id="{1F5477D7-FFEB-4EB6-B038-61C88C7D9823}"/>
                </a:ext>
              </a:extLst>
            </p:cNvPr>
            <p:cNvSpPr/>
            <p:nvPr/>
          </p:nvSpPr>
          <p:spPr>
            <a:xfrm>
              <a:off x="2603069" y="3926609"/>
              <a:ext cx="1212270" cy="2036617"/>
            </a:xfrm>
            <a:prstGeom prst="round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8" name="사각형: 둥근 모서리 87">
              <a:extLst>
                <a:ext uri="{FF2B5EF4-FFF2-40B4-BE49-F238E27FC236}">
                  <a16:creationId xmlns:a16="http://schemas.microsoft.com/office/drawing/2014/main" id="{407DF5C7-EEB3-41F1-8168-A200090DE885}"/>
                </a:ext>
              </a:extLst>
            </p:cNvPr>
            <p:cNvSpPr/>
            <p:nvPr/>
          </p:nvSpPr>
          <p:spPr>
            <a:xfrm>
              <a:off x="4196342" y="3926609"/>
              <a:ext cx="1212270" cy="2036617"/>
            </a:xfrm>
            <a:prstGeom prst="round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1" name="TextBox 90">
            <a:extLst>
              <a:ext uri="{FF2B5EF4-FFF2-40B4-BE49-F238E27FC236}">
                <a16:creationId xmlns:a16="http://schemas.microsoft.com/office/drawing/2014/main" id="{8BDD2C25-CB9F-4133-BB78-3E729DF085DD}"/>
              </a:ext>
            </a:extLst>
          </p:cNvPr>
          <p:cNvSpPr txBox="1"/>
          <p:nvPr/>
        </p:nvSpPr>
        <p:spPr>
          <a:xfrm>
            <a:off x="4178763" y="1949025"/>
            <a:ext cx="11025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en-US" altLang="ko-KR" sz="900" dirty="0" err="1">
                <a:latin typeface="-윤고딕330" panose="02030504000101010101" pitchFamily="18" charset="-127"/>
                <a:ea typeface="-윤고딕330" panose="02030504000101010101" pitchFamily="18" charset="-127"/>
              </a:rPr>
              <a:t>Css</a:t>
            </a:r>
            <a:r>
              <a:rPr lang="en-US" altLang="ko-KR" sz="9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, html</a:t>
            </a:r>
          </a:p>
          <a:p>
            <a:pPr marL="171450" indent="-171450">
              <a:buFontTx/>
              <a:buChar char="-"/>
            </a:pPr>
            <a:r>
              <a:rPr lang="en-US" altLang="ko-KR" sz="900" dirty="0" err="1">
                <a:latin typeface="-윤고딕330" panose="02030504000101010101" pitchFamily="18" charset="-127"/>
                <a:ea typeface="-윤고딕330" panose="02030504000101010101" pitchFamily="18" charset="-127"/>
              </a:rPr>
              <a:t>Javascript</a:t>
            </a:r>
            <a:endParaRPr lang="en-US" altLang="ko-KR" sz="900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 marL="171450" indent="-171450">
              <a:buFontTx/>
              <a:buChar char="-"/>
            </a:pPr>
            <a:r>
              <a:rPr lang="en-US" altLang="ko-KR" sz="900" dirty="0" err="1">
                <a:latin typeface="-윤고딕330" panose="02030504000101010101" pitchFamily="18" charset="-127"/>
                <a:ea typeface="-윤고딕330" panose="02030504000101010101" pitchFamily="18" charset="-127"/>
              </a:rPr>
              <a:t>Jquery</a:t>
            </a:r>
            <a:endParaRPr lang="en-US" altLang="ko-KR" sz="900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 marL="171450" indent="-171450">
              <a:buFontTx/>
              <a:buChar char="-"/>
            </a:pPr>
            <a:r>
              <a:rPr lang="en-US" altLang="ko-KR" sz="9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Back end </a:t>
            </a:r>
            <a:r>
              <a:rPr lang="ko-KR" altLang="en-US" sz="9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일부</a:t>
            </a:r>
            <a:endParaRPr lang="en-US" altLang="ko-KR" sz="900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각 파트 </a:t>
            </a:r>
            <a:br>
              <a:rPr lang="en-US" altLang="ko-KR" sz="900" dirty="0">
                <a:latin typeface="-윤고딕330" panose="02030504000101010101" pitchFamily="18" charset="-127"/>
                <a:ea typeface="-윤고딕330" panose="02030504000101010101" pitchFamily="18" charset="-127"/>
              </a:rPr>
            </a:br>
            <a:r>
              <a:rPr lang="ko-KR" altLang="en-US" sz="9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개별 구현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FA1F7E75-488D-43C7-9179-6AA6CA4026C9}"/>
              </a:ext>
            </a:extLst>
          </p:cNvPr>
          <p:cNvSpPr txBox="1"/>
          <p:nvPr/>
        </p:nvSpPr>
        <p:spPr>
          <a:xfrm>
            <a:off x="6803845" y="4948503"/>
            <a:ext cx="11025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9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스프링 데이터 베이스 연동</a:t>
            </a:r>
            <a:endParaRPr lang="en-US" altLang="ko-KR" sz="900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각 파트 개별 </a:t>
            </a:r>
            <a:br>
              <a:rPr lang="en-US" altLang="ko-KR" sz="900" dirty="0">
                <a:latin typeface="-윤고딕330" panose="02030504000101010101" pitchFamily="18" charset="-127"/>
                <a:ea typeface="-윤고딕330" panose="02030504000101010101" pitchFamily="18" charset="-127"/>
              </a:rPr>
            </a:br>
            <a:r>
              <a:rPr lang="ko-KR" altLang="en-US" sz="9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구현 및 통합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0A8C393C-E58B-4A2A-8668-D6AD3C3E39EB}"/>
              </a:ext>
            </a:extLst>
          </p:cNvPr>
          <p:cNvSpPr txBox="1"/>
          <p:nvPr/>
        </p:nvSpPr>
        <p:spPr>
          <a:xfrm>
            <a:off x="8447629" y="4954044"/>
            <a:ext cx="11025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9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스프링</a:t>
            </a:r>
            <a:r>
              <a:rPr lang="en-US" altLang="ko-KR" sz="9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r>
              <a:rPr lang="ko-KR" altLang="en-US" sz="9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데이터베이스 연동</a:t>
            </a:r>
            <a:endParaRPr lang="en-US" altLang="ko-KR" sz="900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각 파트 개별</a:t>
            </a:r>
            <a:br>
              <a:rPr lang="en-US" altLang="ko-KR" sz="900" dirty="0">
                <a:latin typeface="-윤고딕330" panose="02030504000101010101" pitchFamily="18" charset="-127"/>
                <a:ea typeface="-윤고딕330" panose="02030504000101010101" pitchFamily="18" charset="-127"/>
              </a:rPr>
            </a:br>
            <a:r>
              <a:rPr lang="ko-KR" altLang="en-US" sz="9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구현 및 통합</a:t>
            </a:r>
            <a:endParaRPr lang="en-US" altLang="ko-KR" sz="900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grpSp>
        <p:nvGrpSpPr>
          <p:cNvPr id="122" name="그룹 121">
            <a:extLst>
              <a:ext uri="{FF2B5EF4-FFF2-40B4-BE49-F238E27FC236}">
                <a16:creationId xmlns:a16="http://schemas.microsoft.com/office/drawing/2014/main" id="{D5B9DA3F-5502-4AAF-8EF1-12A534979B19}"/>
              </a:ext>
            </a:extLst>
          </p:cNvPr>
          <p:cNvGrpSpPr/>
          <p:nvPr/>
        </p:nvGrpSpPr>
        <p:grpSpPr>
          <a:xfrm>
            <a:off x="6753345" y="4253361"/>
            <a:ext cx="4495498" cy="2047007"/>
            <a:chOff x="7056412" y="1866560"/>
            <a:chExt cx="4495498" cy="2047007"/>
          </a:xfrm>
        </p:grpSpPr>
        <p:sp>
          <p:nvSpPr>
            <p:cNvPr id="118" name="사각형: 둥근 모서리 117">
              <a:extLst>
                <a:ext uri="{FF2B5EF4-FFF2-40B4-BE49-F238E27FC236}">
                  <a16:creationId xmlns:a16="http://schemas.microsoft.com/office/drawing/2014/main" id="{BA426A80-9968-448A-8603-94F651584462}"/>
                </a:ext>
              </a:extLst>
            </p:cNvPr>
            <p:cNvSpPr/>
            <p:nvPr/>
          </p:nvSpPr>
          <p:spPr>
            <a:xfrm>
              <a:off x="7056412" y="1866560"/>
              <a:ext cx="1212270" cy="2036617"/>
            </a:xfrm>
            <a:prstGeom prst="round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" name="사각형: 둥근 모서리 113">
              <a:extLst>
                <a:ext uri="{FF2B5EF4-FFF2-40B4-BE49-F238E27FC236}">
                  <a16:creationId xmlns:a16="http://schemas.microsoft.com/office/drawing/2014/main" id="{A26ACEAC-1FFE-4155-A670-123E433522CB}"/>
                </a:ext>
              </a:extLst>
            </p:cNvPr>
            <p:cNvSpPr/>
            <p:nvPr/>
          </p:nvSpPr>
          <p:spPr>
            <a:xfrm>
              <a:off x="8700194" y="1872101"/>
              <a:ext cx="1212270" cy="2036617"/>
            </a:xfrm>
            <a:prstGeom prst="round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" name="사각형: 둥근 모서리 107">
              <a:extLst>
                <a:ext uri="{FF2B5EF4-FFF2-40B4-BE49-F238E27FC236}">
                  <a16:creationId xmlns:a16="http://schemas.microsoft.com/office/drawing/2014/main" id="{C6DBF979-86DA-4C1C-BF2A-0206BAB36381}"/>
                </a:ext>
              </a:extLst>
            </p:cNvPr>
            <p:cNvSpPr/>
            <p:nvPr/>
          </p:nvSpPr>
          <p:spPr>
            <a:xfrm>
              <a:off x="10339640" y="1876950"/>
              <a:ext cx="1212270" cy="2036617"/>
            </a:xfrm>
            <a:prstGeom prst="round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9" name="TextBox 108">
            <a:extLst>
              <a:ext uri="{FF2B5EF4-FFF2-40B4-BE49-F238E27FC236}">
                <a16:creationId xmlns:a16="http://schemas.microsoft.com/office/drawing/2014/main" id="{65880718-A131-4767-9D1F-113C0120E894}"/>
              </a:ext>
            </a:extLst>
          </p:cNvPr>
          <p:cNvSpPr txBox="1"/>
          <p:nvPr/>
        </p:nvSpPr>
        <p:spPr>
          <a:xfrm>
            <a:off x="10087075" y="4958893"/>
            <a:ext cx="11025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9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통합 테스트 및</a:t>
            </a:r>
            <a:br>
              <a:rPr lang="en-US" altLang="ko-KR" sz="900" dirty="0">
                <a:latin typeface="-윤고딕330" panose="02030504000101010101" pitchFamily="18" charset="-127"/>
                <a:ea typeface="-윤고딕330" panose="02030504000101010101" pitchFamily="18" charset="-127"/>
              </a:rPr>
            </a:br>
            <a:r>
              <a:rPr lang="ko-KR" altLang="en-US" sz="9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에러 반영</a:t>
            </a:r>
            <a:endParaRPr lang="en-US" altLang="ko-KR" sz="900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최종 리허설</a:t>
            </a:r>
            <a:endParaRPr lang="en-US" altLang="ko-KR" sz="900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최종 발표</a:t>
            </a:r>
            <a:endParaRPr lang="en-US" altLang="ko-KR" sz="900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23" name="타원 122">
            <a:extLst>
              <a:ext uri="{FF2B5EF4-FFF2-40B4-BE49-F238E27FC236}">
                <a16:creationId xmlns:a16="http://schemas.microsoft.com/office/drawing/2014/main" id="{A51F972A-E3F3-424C-AA41-152046836313}"/>
              </a:ext>
            </a:extLst>
          </p:cNvPr>
          <p:cNvSpPr/>
          <p:nvPr/>
        </p:nvSpPr>
        <p:spPr>
          <a:xfrm>
            <a:off x="1429219" y="5605224"/>
            <a:ext cx="240146" cy="240146"/>
          </a:xfrm>
          <a:prstGeom prst="ellipse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4" name="직선 화살표 연결선 123">
            <a:extLst>
              <a:ext uri="{FF2B5EF4-FFF2-40B4-BE49-F238E27FC236}">
                <a16:creationId xmlns:a16="http://schemas.microsoft.com/office/drawing/2014/main" id="{790647C7-C999-4054-80F1-9547A5C46254}"/>
              </a:ext>
            </a:extLst>
          </p:cNvPr>
          <p:cNvCxnSpPr>
            <a:cxnSpLocks/>
            <a:stCxn id="123" idx="0"/>
            <a:endCxn id="99" idx="2"/>
          </p:cNvCxnSpPr>
          <p:nvPr/>
        </p:nvCxnSpPr>
        <p:spPr>
          <a:xfrm flipV="1">
            <a:off x="1549292" y="3429000"/>
            <a:ext cx="0" cy="2176224"/>
          </a:xfrm>
          <a:prstGeom prst="straightConnector1">
            <a:avLst/>
          </a:prstGeom>
          <a:ln w="28575">
            <a:solidFill>
              <a:srgbClr val="FFC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TextBox 124">
            <a:extLst>
              <a:ext uri="{FF2B5EF4-FFF2-40B4-BE49-F238E27FC236}">
                <a16:creationId xmlns:a16="http://schemas.microsoft.com/office/drawing/2014/main" id="{B09A92F3-6585-48E5-BD8C-1D7785972F69}"/>
              </a:ext>
            </a:extLst>
          </p:cNvPr>
          <p:cNvSpPr txBox="1"/>
          <p:nvPr/>
        </p:nvSpPr>
        <p:spPr>
          <a:xfrm>
            <a:off x="1279836" y="5845370"/>
            <a:ext cx="53917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-윤고딕360" panose="02030504000101010101" pitchFamily="18" charset="-127"/>
                <a:ea typeface="-윤고딕360" panose="02030504000101010101" pitchFamily="18" charset="-127"/>
              </a:rPr>
              <a:t>1</a:t>
            </a:r>
            <a:r>
              <a:rPr lang="ko-KR" altLang="en-US" sz="1100" dirty="0">
                <a:latin typeface="-윤고딕360" panose="02030504000101010101" pitchFamily="18" charset="-127"/>
                <a:ea typeface="-윤고딕360" panose="02030504000101010101" pitchFamily="18" charset="-127"/>
              </a:rPr>
              <a:t>주차</a:t>
            </a:r>
            <a:r>
              <a:rPr lang="en-US" altLang="ko-KR" sz="1100" dirty="0">
                <a:latin typeface="-윤고딕360" panose="02030504000101010101" pitchFamily="18" charset="-127"/>
                <a:ea typeface="-윤고딕360" panose="02030504000101010101" pitchFamily="18" charset="-127"/>
              </a:rPr>
              <a:t>,</a:t>
            </a:r>
          </a:p>
        </p:txBody>
      </p:sp>
      <p:sp>
        <p:nvSpPr>
          <p:cNvPr id="126" name="타원 125">
            <a:extLst>
              <a:ext uri="{FF2B5EF4-FFF2-40B4-BE49-F238E27FC236}">
                <a16:creationId xmlns:a16="http://schemas.microsoft.com/office/drawing/2014/main" id="{E8D5647B-A00E-4CEB-BF9A-296EEDCAF5CB}"/>
              </a:ext>
            </a:extLst>
          </p:cNvPr>
          <p:cNvSpPr/>
          <p:nvPr/>
        </p:nvSpPr>
        <p:spPr>
          <a:xfrm>
            <a:off x="3018156" y="4958893"/>
            <a:ext cx="240146" cy="240146"/>
          </a:xfrm>
          <a:prstGeom prst="ellipse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7" name="직선 화살표 연결선 126">
            <a:extLst>
              <a:ext uri="{FF2B5EF4-FFF2-40B4-BE49-F238E27FC236}">
                <a16:creationId xmlns:a16="http://schemas.microsoft.com/office/drawing/2014/main" id="{678499F8-7427-48ED-9A10-38C7A15303ED}"/>
              </a:ext>
            </a:extLst>
          </p:cNvPr>
          <p:cNvCxnSpPr>
            <a:cxnSpLocks/>
            <a:stCxn id="126" idx="0"/>
            <a:endCxn id="93" idx="2"/>
          </p:cNvCxnSpPr>
          <p:nvPr/>
        </p:nvCxnSpPr>
        <p:spPr>
          <a:xfrm flipV="1">
            <a:off x="3138229" y="3429000"/>
            <a:ext cx="4336" cy="1529893"/>
          </a:xfrm>
          <a:prstGeom prst="straightConnector1">
            <a:avLst/>
          </a:prstGeom>
          <a:ln w="28575">
            <a:solidFill>
              <a:srgbClr val="FFC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TextBox 127">
            <a:extLst>
              <a:ext uri="{FF2B5EF4-FFF2-40B4-BE49-F238E27FC236}">
                <a16:creationId xmlns:a16="http://schemas.microsoft.com/office/drawing/2014/main" id="{4245EB9C-6E0C-42B6-93A6-3F6EB3E4AA92}"/>
              </a:ext>
            </a:extLst>
          </p:cNvPr>
          <p:cNvSpPr txBox="1"/>
          <p:nvPr/>
        </p:nvSpPr>
        <p:spPr>
          <a:xfrm>
            <a:off x="2868640" y="5204007"/>
            <a:ext cx="53917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-윤고딕360" panose="02030504000101010101" pitchFamily="18" charset="-127"/>
                <a:ea typeface="-윤고딕360" panose="02030504000101010101" pitchFamily="18" charset="-127"/>
              </a:rPr>
              <a:t>2</a:t>
            </a:r>
            <a:r>
              <a:rPr lang="ko-KR" altLang="en-US" sz="1100" dirty="0">
                <a:latin typeface="-윤고딕360" panose="02030504000101010101" pitchFamily="18" charset="-127"/>
                <a:ea typeface="-윤고딕360" panose="02030504000101010101" pitchFamily="18" charset="-127"/>
              </a:rPr>
              <a:t>주차</a:t>
            </a:r>
            <a:r>
              <a:rPr lang="en-US" altLang="ko-KR" sz="1100" dirty="0">
                <a:latin typeface="-윤고딕360" panose="02030504000101010101" pitchFamily="18" charset="-127"/>
                <a:ea typeface="-윤고딕360" panose="02030504000101010101" pitchFamily="18" charset="-127"/>
              </a:rPr>
              <a:t>,</a:t>
            </a:r>
          </a:p>
        </p:txBody>
      </p:sp>
      <p:sp>
        <p:nvSpPr>
          <p:cNvPr id="129" name="타원 128">
            <a:extLst>
              <a:ext uri="{FF2B5EF4-FFF2-40B4-BE49-F238E27FC236}">
                <a16:creationId xmlns:a16="http://schemas.microsoft.com/office/drawing/2014/main" id="{F5530E26-4CF8-4AA1-A17C-D8375CEA29AE}"/>
              </a:ext>
            </a:extLst>
          </p:cNvPr>
          <p:cNvSpPr/>
          <p:nvPr/>
        </p:nvSpPr>
        <p:spPr>
          <a:xfrm>
            <a:off x="4609987" y="4295948"/>
            <a:ext cx="240146" cy="240146"/>
          </a:xfrm>
          <a:prstGeom prst="ellipse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B1C7FE34-5C19-452B-A659-601604502E1D}"/>
              </a:ext>
            </a:extLst>
          </p:cNvPr>
          <p:cNvCxnSpPr>
            <a:cxnSpLocks/>
            <a:stCxn id="129" idx="0"/>
            <a:endCxn id="88" idx="2"/>
          </p:cNvCxnSpPr>
          <p:nvPr/>
        </p:nvCxnSpPr>
        <p:spPr>
          <a:xfrm flipV="1">
            <a:off x="4730060" y="3429000"/>
            <a:ext cx="5778" cy="866948"/>
          </a:xfrm>
          <a:prstGeom prst="straightConnector1">
            <a:avLst/>
          </a:prstGeom>
          <a:ln w="28575">
            <a:solidFill>
              <a:srgbClr val="FFC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TextBox 130">
            <a:extLst>
              <a:ext uri="{FF2B5EF4-FFF2-40B4-BE49-F238E27FC236}">
                <a16:creationId xmlns:a16="http://schemas.microsoft.com/office/drawing/2014/main" id="{37AE2BB8-B349-4B66-BDAC-F2C8DED4FD52}"/>
              </a:ext>
            </a:extLst>
          </p:cNvPr>
          <p:cNvSpPr txBox="1"/>
          <p:nvPr/>
        </p:nvSpPr>
        <p:spPr>
          <a:xfrm>
            <a:off x="4471666" y="4531097"/>
            <a:ext cx="53917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-윤고딕360" panose="02030504000101010101" pitchFamily="18" charset="-127"/>
                <a:ea typeface="-윤고딕360" panose="02030504000101010101" pitchFamily="18" charset="-127"/>
              </a:rPr>
              <a:t>3</a:t>
            </a:r>
            <a:r>
              <a:rPr lang="ko-KR" altLang="en-US" sz="1100" dirty="0">
                <a:latin typeface="-윤고딕360" panose="02030504000101010101" pitchFamily="18" charset="-127"/>
                <a:ea typeface="-윤고딕360" panose="02030504000101010101" pitchFamily="18" charset="-127"/>
              </a:rPr>
              <a:t>주차</a:t>
            </a:r>
            <a:r>
              <a:rPr lang="en-US" altLang="ko-KR" sz="1100" dirty="0">
                <a:latin typeface="-윤고딕360" panose="02030504000101010101" pitchFamily="18" charset="-127"/>
                <a:ea typeface="-윤고딕360" panose="02030504000101010101" pitchFamily="18" charset="-127"/>
              </a:rPr>
              <a:t>,</a:t>
            </a:r>
          </a:p>
        </p:txBody>
      </p:sp>
      <p:sp>
        <p:nvSpPr>
          <p:cNvPr id="132" name="타원 131">
            <a:extLst>
              <a:ext uri="{FF2B5EF4-FFF2-40B4-BE49-F238E27FC236}">
                <a16:creationId xmlns:a16="http://schemas.microsoft.com/office/drawing/2014/main" id="{B0E3D57B-BD8F-4FA5-A5A5-30D57ACA144D}"/>
              </a:ext>
            </a:extLst>
          </p:cNvPr>
          <p:cNvSpPr/>
          <p:nvPr/>
        </p:nvSpPr>
        <p:spPr>
          <a:xfrm>
            <a:off x="7235069" y="3225083"/>
            <a:ext cx="240146" cy="240146"/>
          </a:xfrm>
          <a:prstGeom prst="ellipse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287B5241-268E-4BA8-B27F-B40F97DD574C}"/>
              </a:ext>
            </a:extLst>
          </p:cNvPr>
          <p:cNvSpPr txBox="1"/>
          <p:nvPr/>
        </p:nvSpPr>
        <p:spPr>
          <a:xfrm>
            <a:off x="7085553" y="2964231"/>
            <a:ext cx="53917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-윤고딕360" panose="02030504000101010101" pitchFamily="18" charset="-127"/>
                <a:ea typeface="-윤고딕360" panose="02030504000101010101" pitchFamily="18" charset="-127"/>
              </a:rPr>
              <a:t>4</a:t>
            </a:r>
            <a:r>
              <a:rPr lang="ko-KR" altLang="en-US" sz="1100" dirty="0">
                <a:latin typeface="-윤고딕360" panose="02030504000101010101" pitchFamily="18" charset="-127"/>
                <a:ea typeface="-윤고딕360" panose="02030504000101010101" pitchFamily="18" charset="-127"/>
              </a:rPr>
              <a:t>주차</a:t>
            </a:r>
            <a:r>
              <a:rPr lang="en-US" altLang="ko-KR" sz="1100" dirty="0">
                <a:latin typeface="-윤고딕360" panose="02030504000101010101" pitchFamily="18" charset="-127"/>
                <a:ea typeface="-윤고딕360" panose="02030504000101010101" pitchFamily="18" charset="-127"/>
              </a:rPr>
              <a:t>,</a:t>
            </a:r>
          </a:p>
        </p:txBody>
      </p:sp>
      <p:cxnSp>
        <p:nvCxnSpPr>
          <p:cNvPr id="134" name="직선 화살표 연결선 133">
            <a:extLst>
              <a:ext uri="{FF2B5EF4-FFF2-40B4-BE49-F238E27FC236}">
                <a16:creationId xmlns:a16="http://schemas.microsoft.com/office/drawing/2014/main" id="{281DFD48-4894-4473-B3C1-95BC0640338E}"/>
              </a:ext>
            </a:extLst>
          </p:cNvPr>
          <p:cNvCxnSpPr>
            <a:cxnSpLocks/>
            <a:stCxn id="132" idx="4"/>
            <a:endCxn id="118" idx="0"/>
          </p:cNvCxnSpPr>
          <p:nvPr/>
        </p:nvCxnSpPr>
        <p:spPr>
          <a:xfrm>
            <a:off x="7355142" y="3465229"/>
            <a:ext cx="4338" cy="788132"/>
          </a:xfrm>
          <a:prstGeom prst="straightConnector1">
            <a:avLst/>
          </a:prstGeom>
          <a:ln w="28575">
            <a:solidFill>
              <a:srgbClr val="FFC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타원 134">
            <a:extLst>
              <a:ext uri="{FF2B5EF4-FFF2-40B4-BE49-F238E27FC236}">
                <a16:creationId xmlns:a16="http://schemas.microsoft.com/office/drawing/2014/main" id="{519F4507-CE86-4BAB-8F63-EF2C12EC4869}"/>
              </a:ext>
            </a:extLst>
          </p:cNvPr>
          <p:cNvSpPr/>
          <p:nvPr/>
        </p:nvSpPr>
        <p:spPr>
          <a:xfrm>
            <a:off x="8878853" y="2533802"/>
            <a:ext cx="240146" cy="240146"/>
          </a:xfrm>
          <a:prstGeom prst="ellipse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E5D41CE6-058E-4963-9183-6CDB9D76E473}"/>
              </a:ext>
            </a:extLst>
          </p:cNvPr>
          <p:cNvSpPr txBox="1"/>
          <p:nvPr/>
        </p:nvSpPr>
        <p:spPr>
          <a:xfrm>
            <a:off x="8729337" y="2272192"/>
            <a:ext cx="53917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-윤고딕360" panose="02030504000101010101" pitchFamily="18" charset="-127"/>
                <a:ea typeface="-윤고딕360" panose="02030504000101010101" pitchFamily="18" charset="-127"/>
              </a:rPr>
              <a:t>5</a:t>
            </a:r>
            <a:r>
              <a:rPr lang="ko-KR" altLang="en-US" sz="1100" dirty="0">
                <a:latin typeface="-윤고딕360" panose="02030504000101010101" pitchFamily="18" charset="-127"/>
                <a:ea typeface="-윤고딕360" panose="02030504000101010101" pitchFamily="18" charset="-127"/>
              </a:rPr>
              <a:t>주차</a:t>
            </a:r>
            <a:r>
              <a:rPr lang="en-US" altLang="ko-KR" sz="1100" dirty="0">
                <a:latin typeface="-윤고딕360" panose="02030504000101010101" pitchFamily="18" charset="-127"/>
                <a:ea typeface="-윤고딕360" panose="02030504000101010101" pitchFamily="18" charset="-127"/>
              </a:rPr>
              <a:t>,</a:t>
            </a:r>
          </a:p>
        </p:txBody>
      </p:sp>
      <p:cxnSp>
        <p:nvCxnSpPr>
          <p:cNvPr id="137" name="직선 화살표 연결선 136">
            <a:extLst>
              <a:ext uri="{FF2B5EF4-FFF2-40B4-BE49-F238E27FC236}">
                <a16:creationId xmlns:a16="http://schemas.microsoft.com/office/drawing/2014/main" id="{E4092DE5-5B4F-4E01-817A-2715BEA83870}"/>
              </a:ext>
            </a:extLst>
          </p:cNvPr>
          <p:cNvCxnSpPr>
            <a:cxnSpLocks/>
            <a:stCxn id="135" idx="4"/>
            <a:endCxn id="114" idx="0"/>
          </p:cNvCxnSpPr>
          <p:nvPr/>
        </p:nvCxnSpPr>
        <p:spPr>
          <a:xfrm>
            <a:off x="8998926" y="2773948"/>
            <a:ext cx="4336" cy="1484954"/>
          </a:xfrm>
          <a:prstGeom prst="straightConnector1">
            <a:avLst/>
          </a:prstGeom>
          <a:ln w="28575">
            <a:solidFill>
              <a:srgbClr val="FFC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타원 137">
            <a:extLst>
              <a:ext uri="{FF2B5EF4-FFF2-40B4-BE49-F238E27FC236}">
                <a16:creationId xmlns:a16="http://schemas.microsoft.com/office/drawing/2014/main" id="{77FFD076-414C-4488-930D-4D10806CAE01}"/>
              </a:ext>
            </a:extLst>
          </p:cNvPr>
          <p:cNvSpPr/>
          <p:nvPr/>
        </p:nvSpPr>
        <p:spPr>
          <a:xfrm>
            <a:off x="10551777" y="1847424"/>
            <a:ext cx="240146" cy="240146"/>
          </a:xfrm>
          <a:prstGeom prst="ellipse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71F53993-72C4-4CCB-A05C-22AD488E7CC6}"/>
              </a:ext>
            </a:extLst>
          </p:cNvPr>
          <p:cNvSpPr txBox="1"/>
          <p:nvPr/>
        </p:nvSpPr>
        <p:spPr>
          <a:xfrm>
            <a:off x="10402261" y="1589384"/>
            <a:ext cx="53917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-윤고딕360" panose="02030504000101010101" pitchFamily="18" charset="-127"/>
                <a:ea typeface="-윤고딕360" panose="02030504000101010101" pitchFamily="18" charset="-127"/>
              </a:rPr>
              <a:t>6</a:t>
            </a:r>
            <a:r>
              <a:rPr lang="ko-KR" altLang="en-US" sz="1100" dirty="0">
                <a:latin typeface="-윤고딕360" panose="02030504000101010101" pitchFamily="18" charset="-127"/>
                <a:ea typeface="-윤고딕360" panose="02030504000101010101" pitchFamily="18" charset="-127"/>
              </a:rPr>
              <a:t>주차</a:t>
            </a:r>
            <a:r>
              <a:rPr lang="en-US" altLang="ko-KR" sz="1100" dirty="0">
                <a:latin typeface="-윤고딕360" panose="02030504000101010101" pitchFamily="18" charset="-127"/>
                <a:ea typeface="-윤고딕360" panose="02030504000101010101" pitchFamily="18" charset="-127"/>
              </a:rPr>
              <a:t>,</a:t>
            </a:r>
          </a:p>
        </p:txBody>
      </p: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DC76FEC6-7FC6-42F3-B3A2-C83860DFE6A4}"/>
              </a:ext>
            </a:extLst>
          </p:cNvPr>
          <p:cNvCxnSpPr>
            <a:cxnSpLocks/>
            <a:stCxn id="138" idx="4"/>
            <a:endCxn id="108" idx="0"/>
          </p:cNvCxnSpPr>
          <p:nvPr/>
        </p:nvCxnSpPr>
        <p:spPr>
          <a:xfrm flipH="1">
            <a:off x="10642708" y="2087570"/>
            <a:ext cx="29142" cy="2176181"/>
          </a:xfrm>
          <a:prstGeom prst="straightConnector1">
            <a:avLst/>
          </a:prstGeom>
          <a:ln w="28575">
            <a:solidFill>
              <a:srgbClr val="FFC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8279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EB80208-B64B-4987-BBBC-C26803B97A61}"/>
              </a:ext>
            </a:extLst>
          </p:cNvPr>
          <p:cNvSpPr/>
          <p:nvPr/>
        </p:nvSpPr>
        <p:spPr>
          <a:xfrm>
            <a:off x="0" y="-1"/>
            <a:ext cx="12192000" cy="480291"/>
          </a:xfrm>
          <a:prstGeom prst="rect">
            <a:avLst/>
          </a:prstGeom>
          <a:solidFill>
            <a:srgbClr val="45B9B9"/>
          </a:solidFill>
          <a:ln>
            <a:solidFill>
              <a:srgbClr val="45B9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6D40E1-EFA7-416B-A6D6-B72718714BB9}"/>
              </a:ext>
            </a:extLst>
          </p:cNvPr>
          <p:cNvSpPr txBox="1"/>
          <p:nvPr/>
        </p:nvSpPr>
        <p:spPr>
          <a:xfrm>
            <a:off x="0" y="0"/>
            <a:ext cx="24723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dirty="0">
                <a:solidFill>
                  <a:schemeClr val="bg1"/>
                </a:solidFill>
                <a:latin typeface="Franklin Gothic Heavy" panose="020B0903020102020204" pitchFamily="34" charset="0"/>
                <a:ea typeface="나눔스퀘어 Bold" panose="020B0600000101010101" pitchFamily="50" charset="-127"/>
              </a:rPr>
              <a:t>3. </a:t>
            </a:r>
            <a:r>
              <a:rPr lang="ko-KR" altLang="en-US" sz="2400" dirty="0">
                <a:solidFill>
                  <a:schemeClr val="bg1"/>
                </a:solidFill>
                <a:latin typeface="-윤고딕360" panose="02030504000101010101" pitchFamily="18" charset="-127"/>
                <a:ea typeface="-윤고딕360" panose="02030504000101010101" pitchFamily="18" charset="-127"/>
              </a:rPr>
              <a:t>일정계획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Franklin Gothic Heavy" panose="020B0903020102020204" pitchFamily="34" charset="0"/>
              <a:ea typeface="나눔스퀘어 Bold" panose="020B0600000101010101" pitchFamily="50" charset="-127"/>
            </a:endParaRPr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26A0BCCA-8A0D-4E73-B68E-F104A948B8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7568740"/>
              </p:ext>
            </p:extLst>
          </p:nvPr>
        </p:nvGraphicFramePr>
        <p:xfrm>
          <a:off x="113582" y="593620"/>
          <a:ext cx="11964835" cy="61903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0163">
                  <a:extLst>
                    <a:ext uri="{9D8B030D-6E8A-4147-A177-3AD203B41FA5}">
                      <a16:colId xmlns:a16="http://schemas.microsoft.com/office/drawing/2014/main" val="3016122202"/>
                    </a:ext>
                  </a:extLst>
                </a:gridCol>
                <a:gridCol w="2047338">
                  <a:extLst>
                    <a:ext uri="{9D8B030D-6E8A-4147-A177-3AD203B41FA5}">
                      <a16:colId xmlns:a16="http://schemas.microsoft.com/office/drawing/2014/main" val="330288799"/>
                    </a:ext>
                  </a:extLst>
                </a:gridCol>
                <a:gridCol w="838349">
                  <a:extLst>
                    <a:ext uri="{9D8B030D-6E8A-4147-A177-3AD203B41FA5}">
                      <a16:colId xmlns:a16="http://schemas.microsoft.com/office/drawing/2014/main" val="692824273"/>
                    </a:ext>
                  </a:extLst>
                </a:gridCol>
                <a:gridCol w="525266">
                  <a:extLst>
                    <a:ext uri="{9D8B030D-6E8A-4147-A177-3AD203B41FA5}">
                      <a16:colId xmlns:a16="http://schemas.microsoft.com/office/drawing/2014/main" val="3220014922"/>
                    </a:ext>
                  </a:extLst>
                </a:gridCol>
                <a:gridCol w="525265">
                  <a:extLst>
                    <a:ext uri="{9D8B030D-6E8A-4147-A177-3AD203B41FA5}">
                      <a16:colId xmlns:a16="http://schemas.microsoft.com/office/drawing/2014/main" val="3960011226"/>
                    </a:ext>
                  </a:extLst>
                </a:gridCol>
                <a:gridCol w="525266">
                  <a:extLst>
                    <a:ext uri="{9D8B030D-6E8A-4147-A177-3AD203B41FA5}">
                      <a16:colId xmlns:a16="http://schemas.microsoft.com/office/drawing/2014/main" val="971489842"/>
                    </a:ext>
                  </a:extLst>
                </a:gridCol>
                <a:gridCol w="525266">
                  <a:extLst>
                    <a:ext uri="{9D8B030D-6E8A-4147-A177-3AD203B41FA5}">
                      <a16:colId xmlns:a16="http://schemas.microsoft.com/office/drawing/2014/main" val="4110344279"/>
                    </a:ext>
                  </a:extLst>
                </a:gridCol>
                <a:gridCol w="525265">
                  <a:extLst>
                    <a:ext uri="{9D8B030D-6E8A-4147-A177-3AD203B41FA5}">
                      <a16:colId xmlns:a16="http://schemas.microsoft.com/office/drawing/2014/main" val="1001670448"/>
                    </a:ext>
                  </a:extLst>
                </a:gridCol>
                <a:gridCol w="525266">
                  <a:extLst>
                    <a:ext uri="{9D8B030D-6E8A-4147-A177-3AD203B41FA5}">
                      <a16:colId xmlns:a16="http://schemas.microsoft.com/office/drawing/2014/main" val="2542410607"/>
                    </a:ext>
                  </a:extLst>
                </a:gridCol>
                <a:gridCol w="525266">
                  <a:extLst>
                    <a:ext uri="{9D8B030D-6E8A-4147-A177-3AD203B41FA5}">
                      <a16:colId xmlns:a16="http://schemas.microsoft.com/office/drawing/2014/main" val="2471407778"/>
                    </a:ext>
                  </a:extLst>
                </a:gridCol>
                <a:gridCol w="525265">
                  <a:extLst>
                    <a:ext uri="{9D8B030D-6E8A-4147-A177-3AD203B41FA5}">
                      <a16:colId xmlns:a16="http://schemas.microsoft.com/office/drawing/2014/main" val="1326928741"/>
                    </a:ext>
                  </a:extLst>
                </a:gridCol>
                <a:gridCol w="525266">
                  <a:extLst>
                    <a:ext uri="{9D8B030D-6E8A-4147-A177-3AD203B41FA5}">
                      <a16:colId xmlns:a16="http://schemas.microsoft.com/office/drawing/2014/main" val="3330833773"/>
                    </a:ext>
                  </a:extLst>
                </a:gridCol>
                <a:gridCol w="525266">
                  <a:extLst>
                    <a:ext uri="{9D8B030D-6E8A-4147-A177-3AD203B41FA5}">
                      <a16:colId xmlns:a16="http://schemas.microsoft.com/office/drawing/2014/main" val="1022156722"/>
                    </a:ext>
                  </a:extLst>
                </a:gridCol>
                <a:gridCol w="525265">
                  <a:extLst>
                    <a:ext uri="{9D8B030D-6E8A-4147-A177-3AD203B41FA5}">
                      <a16:colId xmlns:a16="http://schemas.microsoft.com/office/drawing/2014/main" val="3240066538"/>
                    </a:ext>
                  </a:extLst>
                </a:gridCol>
                <a:gridCol w="525266">
                  <a:extLst>
                    <a:ext uri="{9D8B030D-6E8A-4147-A177-3AD203B41FA5}">
                      <a16:colId xmlns:a16="http://schemas.microsoft.com/office/drawing/2014/main" val="2447301996"/>
                    </a:ext>
                  </a:extLst>
                </a:gridCol>
                <a:gridCol w="525266">
                  <a:extLst>
                    <a:ext uri="{9D8B030D-6E8A-4147-A177-3AD203B41FA5}">
                      <a16:colId xmlns:a16="http://schemas.microsoft.com/office/drawing/2014/main" val="4187415700"/>
                    </a:ext>
                  </a:extLst>
                </a:gridCol>
                <a:gridCol w="525265">
                  <a:extLst>
                    <a:ext uri="{9D8B030D-6E8A-4147-A177-3AD203B41FA5}">
                      <a16:colId xmlns:a16="http://schemas.microsoft.com/office/drawing/2014/main" val="693453806"/>
                    </a:ext>
                  </a:extLst>
                </a:gridCol>
                <a:gridCol w="525266">
                  <a:extLst>
                    <a:ext uri="{9D8B030D-6E8A-4147-A177-3AD203B41FA5}">
                      <a16:colId xmlns:a16="http://schemas.microsoft.com/office/drawing/2014/main" val="2692258900"/>
                    </a:ext>
                  </a:extLst>
                </a:gridCol>
              </a:tblGrid>
              <a:tr h="271226">
                <a:tc rowSpan="3">
                  <a:txBody>
                    <a:bodyPr/>
                    <a:lstStyle/>
                    <a:p>
                      <a:pPr algn="ctr" latinLnBrk="1"/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대분류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F2F7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중분류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F2F7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담당자명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F2F7"/>
                    </a:solidFill>
                  </a:tcPr>
                </a:tc>
                <a:tc gridSpan="15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4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F2F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1060027"/>
                  </a:ext>
                </a:extLst>
              </a:tr>
              <a:tr h="27122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주차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F2F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4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주차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F2F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주차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F2F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6489441"/>
                  </a:ext>
                </a:extLst>
              </a:tr>
              <a:tr h="2750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4/12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F2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4/13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F2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4/14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F2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4/15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F2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4/16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F2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4/19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F2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4/20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F2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4/21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F2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4/22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F2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4/23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F2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4/26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F2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4/27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F2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4/28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F2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4/29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F2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4/30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F2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7403967"/>
                  </a:ext>
                </a:extLst>
              </a:tr>
              <a:tr h="349480">
                <a:tc rowSpan="15">
                  <a:txBody>
                    <a:bodyPr/>
                    <a:lstStyle/>
                    <a:p>
                      <a:pPr algn="ctr" latinLnBrk="1"/>
                      <a:endParaRPr lang="en-US" altLang="ko-KR" sz="11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1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1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1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1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1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1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1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1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1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1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1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1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1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Back-end</a:t>
                      </a:r>
                    </a:p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개발</a:t>
                      </a:r>
                    </a:p>
                  </a:txBody>
                  <a:tcPr>
                    <a:lnR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인력 관리</a:t>
                      </a:r>
                    </a:p>
                  </a:txBody>
                  <a:tcPr>
                    <a:lnL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en-US" altLang="ko-KR" sz="11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이수민</a:t>
                      </a:r>
                    </a:p>
                  </a:txBody>
                  <a:tcPr>
                    <a:lnL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인력페이지 조회처리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계정생성</a:t>
                      </a:r>
                    </a:p>
                  </a:txBody>
                  <a:tcPr>
                    <a:lnL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>
                    <a:lnT w="12700" cmpd="sng">
                      <a:noFill/>
                    </a:lnT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>
                    <a:lnT w="12700" cmpd="sng">
                      <a:noFill/>
                    </a:lnT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>
                    <a:lnT w="12700" cmpd="sng">
                      <a:noFill/>
                    </a:lnT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>
                    <a:lnT w="12700" cmpd="sng">
                      <a:noFill/>
                    </a:lnT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인력 할당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상세 페이지 수정</a:t>
                      </a:r>
                    </a:p>
                  </a:txBody>
                  <a:tcPr>
                    <a:lnL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>
                    <a:lnT w="12700" cmpd="sng">
                      <a:noFill/>
                    </a:lnT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>
                    <a:lnT w="12700" cmpd="sng">
                      <a:noFill/>
                    </a:lnT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>
                    <a:lnT w="12700" cmpd="sng">
                      <a:noFill/>
                    </a:lnT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>
                    <a:lnT w="12700" cmpd="sng">
                      <a:noFill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3055371"/>
                  </a:ext>
                </a:extLst>
              </a:tr>
              <a:tr h="34948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태스크 요청</a:t>
                      </a:r>
                    </a:p>
                  </a:txBody>
                  <a:tcPr>
                    <a:lnL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이수민</a:t>
                      </a:r>
                    </a:p>
                  </a:txBody>
                  <a:tcPr>
                    <a:lnL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태스크 요청 페이지 조회 및 페이지</a:t>
                      </a:r>
                    </a:p>
                  </a:txBody>
                  <a:tcPr>
                    <a:lnL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9381716"/>
                  </a:ext>
                </a:extLst>
              </a:tr>
              <a:tr h="41481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태스크 디테일</a:t>
                      </a:r>
                      <a:endParaRPr lang="en-US" altLang="ko-KR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en-US" altLang="ko-KR" sz="11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100" dirty="0" err="1">
                          <a:solidFill>
                            <a:schemeClr val="tx1"/>
                          </a:solidFill>
                        </a:rPr>
                        <a:t>이채은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>
                          <a:solidFill>
                            <a:schemeClr val="tx1"/>
                          </a:solidFill>
                        </a:rPr>
                        <a:t>커멘드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 날짜 처리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,</a:t>
                      </a:r>
                    </a:p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서브 태스크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DB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저장 처리</a:t>
                      </a:r>
                    </a:p>
                  </a:txBody>
                  <a:tcPr>
                    <a:lnL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파일 업로드 처리</a:t>
                      </a:r>
                    </a:p>
                  </a:txBody>
                  <a:tcPr>
                    <a:lnL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2" gridSpan="5">
                  <a:txBody>
                    <a:bodyPr/>
                    <a:lstStyle/>
                    <a:p>
                      <a:pPr algn="ctr" latinLnBrk="1"/>
                      <a:endParaRPr lang="en-US" altLang="ko-KR" sz="11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오류 해결 및 테스트</a:t>
                      </a:r>
                    </a:p>
                  </a:txBody>
                  <a:tcPr>
                    <a:lnL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8060167"/>
                  </a:ext>
                </a:extLst>
              </a:tr>
              <a:tr h="41481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태스크 승인</a:t>
                      </a:r>
                    </a:p>
                  </a:txBody>
                  <a:tcPr>
                    <a:lnL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>
                          <a:solidFill>
                            <a:schemeClr val="tx1"/>
                          </a:solidFill>
                        </a:rPr>
                        <a:t>이채은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태스크 승인 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요청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, DB</a:t>
                      </a:r>
                    </a:p>
                  </a:txBody>
                  <a:tcPr>
                    <a:lnL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5" v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9723773"/>
                  </a:ext>
                </a:extLst>
              </a:tr>
              <a:tr h="34948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>
                          <a:solidFill>
                            <a:schemeClr val="tx1"/>
                          </a:solidFill>
                        </a:rPr>
                        <a:t>간트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 차트</a:t>
                      </a:r>
                      <a:endParaRPr lang="en-US" altLang="ko-KR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endParaRPr lang="en-US" altLang="ko-KR" sz="11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1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100" dirty="0" err="1">
                          <a:solidFill>
                            <a:schemeClr val="tx1"/>
                          </a:solidFill>
                        </a:rPr>
                        <a:t>연창모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2"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>
                          <a:solidFill>
                            <a:schemeClr val="tx1"/>
                          </a:solidFill>
                        </a:rPr>
                        <a:t>간트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캘린더</a:t>
                      </a:r>
                      <a:endParaRPr lang="en-US" altLang="ko-KR" sz="11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정리</a:t>
                      </a:r>
                      <a:endParaRPr lang="en-US" altLang="ko-KR" sz="11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기능추가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FF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3" gridSpan="5">
                  <a:txBody>
                    <a:bodyPr/>
                    <a:lstStyle/>
                    <a:p>
                      <a:pPr algn="ctr" latinLnBrk="1"/>
                      <a:endParaRPr lang="en-US" altLang="ko-KR" sz="11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1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통합테스트</a:t>
                      </a:r>
                    </a:p>
                  </a:txBody>
                  <a:tcPr>
                    <a:lnL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FF"/>
                    </a:solidFill>
                  </a:tcPr>
                </a:tc>
                <a:tc rowSpan="3"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3"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3"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3"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9601642"/>
                  </a:ext>
                </a:extLst>
              </a:tr>
              <a:tr h="34948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캘린더</a:t>
                      </a:r>
                    </a:p>
                  </a:txBody>
                  <a:tcPr>
                    <a:lnL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>
                          <a:solidFill>
                            <a:schemeClr val="tx1"/>
                          </a:solidFill>
                        </a:rPr>
                        <a:t>연창모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캘린더 분석</a:t>
                      </a:r>
                    </a:p>
                  </a:txBody>
                  <a:tcPr>
                    <a:lnL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캘린더 일정</a:t>
                      </a:r>
                    </a:p>
                  </a:txBody>
                  <a:tcPr>
                    <a:lnL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5" v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8602977"/>
                  </a:ext>
                </a:extLst>
              </a:tr>
              <a:tr h="34948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>
                          <a:solidFill>
                            <a:schemeClr val="tx1"/>
                          </a:solidFill>
                        </a:rPr>
                        <a:t>대쉬보드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>
                          <a:solidFill>
                            <a:schemeClr val="tx1"/>
                          </a:solidFill>
                        </a:rPr>
                        <a:t>연창모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대시보드</a:t>
                      </a:r>
                    </a:p>
                  </a:txBody>
                  <a:tcPr>
                    <a:lnL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5" v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9810431"/>
                  </a:ext>
                </a:extLst>
              </a:tr>
              <a:tr h="34948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리스크 보드</a:t>
                      </a:r>
                    </a:p>
                  </a:txBody>
                  <a:tcPr>
                    <a:lnL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en-US" altLang="ko-KR" sz="11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김영하</a:t>
                      </a:r>
                    </a:p>
                  </a:txBody>
                  <a:tcPr>
                    <a:lnL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리스크 요청 상태 변경 및 삭제</a:t>
                      </a:r>
                    </a:p>
                  </a:txBody>
                  <a:tcPr>
                    <a:lnL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2" gridSpan="5">
                  <a:txBody>
                    <a:bodyPr/>
                    <a:lstStyle/>
                    <a:p>
                      <a:pPr algn="ctr" latinLnBrk="1"/>
                      <a:endParaRPr lang="en-US" altLang="ko-KR" sz="11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리스크 전체 정리</a:t>
                      </a:r>
                    </a:p>
                  </a:txBody>
                  <a:tcPr>
                    <a:lnL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4752736"/>
                  </a:ext>
                </a:extLst>
              </a:tr>
              <a:tr h="34948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리스크 디테일</a:t>
                      </a:r>
                    </a:p>
                  </a:txBody>
                  <a:tcPr>
                    <a:lnL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김영하</a:t>
                      </a:r>
                    </a:p>
                  </a:txBody>
                  <a:tcPr>
                    <a:lnL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리스크 작성화면 파일첨부</a:t>
                      </a:r>
                    </a:p>
                  </a:txBody>
                  <a:tcPr>
                    <a:lnL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5" vMerge="1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리스크 전체 정리</a:t>
                      </a:r>
                    </a:p>
                  </a:txBody>
                  <a:tcPr>
                    <a:lnL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3372339"/>
                  </a:ext>
                </a:extLst>
              </a:tr>
              <a:tr h="34948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프로젝트 리스트</a:t>
                      </a:r>
                    </a:p>
                  </a:txBody>
                  <a:tcPr>
                    <a:lnL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en-US" altLang="ko-KR" sz="11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100" dirty="0" err="1">
                          <a:solidFill>
                            <a:schemeClr val="tx1"/>
                          </a:solidFill>
                        </a:rPr>
                        <a:t>장승태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프로젝트 리스트 달력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추가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수정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삭제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2" gridSpan="5">
                  <a:txBody>
                    <a:bodyPr/>
                    <a:lstStyle/>
                    <a:p>
                      <a:pPr algn="ctr" latinLnBrk="1"/>
                      <a:endParaRPr lang="en-US" altLang="ko-KR" sz="11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통합테스트</a:t>
                      </a:r>
                    </a:p>
                  </a:txBody>
                  <a:tcPr>
                    <a:lnL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9741270"/>
                  </a:ext>
                </a:extLst>
              </a:tr>
              <a:tr h="34948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프로젝트 </a:t>
                      </a:r>
                      <a:r>
                        <a:rPr lang="ko-KR" altLang="en-US" sz="1100" dirty="0" err="1">
                          <a:solidFill>
                            <a:schemeClr val="tx1"/>
                          </a:solidFill>
                        </a:rPr>
                        <a:t>대쉬보드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>
                          <a:solidFill>
                            <a:schemeClr val="tx1"/>
                          </a:solidFill>
                        </a:rPr>
                        <a:t>장승태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진행률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총 태스크 수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이슈상황</a:t>
                      </a:r>
                    </a:p>
                  </a:txBody>
                  <a:tcPr>
                    <a:lnL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5" v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3024980"/>
                  </a:ext>
                </a:extLst>
              </a:tr>
              <a:tr h="34948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>
                          <a:solidFill>
                            <a:schemeClr val="tx1"/>
                          </a:solidFill>
                        </a:rPr>
                        <a:t>오버뷰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a:txBody>
                  <a:tcPr>
                    <a:lnL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latinLnBrk="1"/>
                      <a:endParaRPr lang="en-US" altLang="ko-KR" sz="11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1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1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최슬기</a:t>
                      </a:r>
                    </a:p>
                  </a:txBody>
                  <a:tcPr>
                    <a:lnL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>
                          <a:solidFill>
                            <a:schemeClr val="tx1"/>
                          </a:solidFill>
                        </a:rPr>
                        <a:t>오버뷰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 구현</a:t>
                      </a:r>
                    </a:p>
                  </a:txBody>
                  <a:tcPr>
                    <a:lnL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4" gridSpan="5">
                  <a:txBody>
                    <a:bodyPr/>
                    <a:lstStyle/>
                    <a:p>
                      <a:pPr algn="ctr" latinLnBrk="1"/>
                      <a:endParaRPr lang="en-US" altLang="ko-KR" sz="11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1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1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통합 테스트</a:t>
                      </a:r>
                    </a:p>
                  </a:txBody>
                  <a:tcPr>
                    <a:lnL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rowSpan="4"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4"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4"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4"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3499262"/>
                  </a:ext>
                </a:extLst>
              </a:tr>
              <a:tr h="34948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활동 로그</a:t>
                      </a:r>
                    </a:p>
                  </a:txBody>
                  <a:tcPr>
                    <a:lnL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최슬기</a:t>
                      </a:r>
                    </a:p>
                  </a:txBody>
                  <a:tcPr>
                    <a:lnL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활동로그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 (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태스크추가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업데이트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5" v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1836941"/>
                  </a:ext>
                </a:extLst>
              </a:tr>
              <a:tr h="34948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태스크 리스트</a:t>
                      </a:r>
                    </a:p>
                  </a:txBody>
                  <a:tcPr>
                    <a:lnL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최슬기</a:t>
                      </a:r>
                    </a:p>
                  </a:txBody>
                  <a:tcPr>
                    <a:lnL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>
                          <a:solidFill>
                            <a:schemeClr val="tx1"/>
                          </a:solidFill>
                        </a:rPr>
                        <a:t>오버뷰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프로젝트 인원할당 버튼 추가</a:t>
                      </a:r>
                    </a:p>
                  </a:txBody>
                  <a:tcPr>
                    <a:lnL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5" v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4373097"/>
                  </a:ext>
                </a:extLst>
              </a:tr>
              <a:tr h="34948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채팅</a:t>
                      </a:r>
                    </a:p>
                  </a:txBody>
                  <a:tcPr>
                    <a:lnL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최슬기</a:t>
                      </a:r>
                    </a:p>
                  </a:txBody>
                  <a:tcPr>
                    <a:lnL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채팅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그룹채팅</a:t>
                      </a:r>
                    </a:p>
                  </a:txBody>
                  <a:tcPr>
                    <a:lnL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5" v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17555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293199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5B9B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77EE4AD8-9763-4518-B8A7-7571CD8D0865}"/>
              </a:ext>
            </a:extLst>
          </p:cNvPr>
          <p:cNvSpPr txBox="1"/>
          <p:nvPr/>
        </p:nvSpPr>
        <p:spPr>
          <a:xfrm>
            <a:off x="6890327" y="2921168"/>
            <a:ext cx="530167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-윤고딕360" panose="02030504000101010101" pitchFamily="18" charset="-127"/>
                <a:ea typeface="-윤고딕360" panose="02030504000101010101" pitchFamily="18" charset="-127"/>
              </a:rPr>
              <a:t>Back-end </a:t>
            </a:r>
            <a:r>
              <a:rPr kumimoji="0" lang="ko-KR" altLang="en-US" sz="6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-윤고딕360" panose="02030504000101010101" pitchFamily="18" charset="-127"/>
                <a:ea typeface="-윤고딕360" panose="02030504000101010101" pitchFamily="18" charset="-127"/>
              </a:rPr>
              <a:t>개발</a:t>
            </a:r>
            <a:endParaRPr kumimoji="0" lang="en-US" altLang="ko-KR" sz="6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-윤고딕360" panose="02030504000101010101" pitchFamily="18" charset="-127"/>
              <a:ea typeface="-윤고딕360" panose="02030504000101010101" pitchFamily="18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B8D7336-69E3-451B-B1FE-A7A3E32F8121}"/>
              </a:ext>
            </a:extLst>
          </p:cNvPr>
          <p:cNvCxnSpPr>
            <a:cxnSpLocks/>
          </p:cNvCxnSpPr>
          <p:nvPr/>
        </p:nvCxnSpPr>
        <p:spPr>
          <a:xfrm>
            <a:off x="6160655" y="3936831"/>
            <a:ext cx="6031345" cy="0"/>
          </a:xfrm>
          <a:prstGeom prst="line">
            <a:avLst/>
          </a:prstGeom>
          <a:ln w="3492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0F46077-BE9E-48B0-A104-FCF2C15BF8CB}"/>
              </a:ext>
            </a:extLst>
          </p:cNvPr>
          <p:cNvCxnSpPr>
            <a:cxnSpLocks/>
          </p:cNvCxnSpPr>
          <p:nvPr/>
        </p:nvCxnSpPr>
        <p:spPr>
          <a:xfrm>
            <a:off x="7952509" y="4089231"/>
            <a:ext cx="4239491" cy="0"/>
          </a:xfrm>
          <a:prstGeom prst="line">
            <a:avLst/>
          </a:prstGeom>
          <a:ln w="3492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97944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EB80208-B64B-4987-BBBC-C26803B97A61}"/>
              </a:ext>
            </a:extLst>
          </p:cNvPr>
          <p:cNvSpPr/>
          <p:nvPr/>
        </p:nvSpPr>
        <p:spPr>
          <a:xfrm>
            <a:off x="0" y="-1"/>
            <a:ext cx="12192000" cy="480291"/>
          </a:xfrm>
          <a:prstGeom prst="rect">
            <a:avLst/>
          </a:prstGeom>
          <a:solidFill>
            <a:srgbClr val="45B9B9"/>
          </a:solidFill>
          <a:ln>
            <a:solidFill>
              <a:srgbClr val="45B9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6D40E1-EFA7-416B-A6D6-B72718714BB9}"/>
              </a:ext>
            </a:extLst>
          </p:cNvPr>
          <p:cNvSpPr txBox="1"/>
          <p:nvPr/>
        </p:nvSpPr>
        <p:spPr>
          <a:xfrm>
            <a:off x="0" y="1"/>
            <a:ext cx="3448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dirty="0">
                <a:solidFill>
                  <a:schemeClr val="bg1"/>
                </a:solidFill>
                <a:latin typeface="Franklin Gothic Heavy" panose="020B0903020102020204" pitchFamily="34" charset="0"/>
                <a:ea typeface="나눔스퀘어 Bold" panose="020B0600000101010101" pitchFamily="50" charset="-127"/>
              </a:rPr>
              <a:t>1. </a:t>
            </a:r>
            <a:r>
              <a:rPr lang="ko-KR" altLang="en-US" sz="2400" dirty="0">
                <a:solidFill>
                  <a:schemeClr val="bg1"/>
                </a:solidFill>
                <a:latin typeface="Franklin Gothic Heavy" panose="020B0903020102020204" pitchFamily="34" charset="0"/>
                <a:ea typeface="나눔스퀘어 Bold" panose="020B0600000101010101" pitchFamily="50" charset="-127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latin typeface="Franklin Gothic Heavy" panose="020B0903020102020204" pitchFamily="34" charset="0"/>
                <a:ea typeface="-윤고딕360" panose="02030504000101010101" pitchFamily="18" charset="-127"/>
              </a:rPr>
              <a:t>프로젝트 리스트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Franklin Gothic Heavy" panose="020B0903020102020204" pitchFamily="34" charset="0"/>
              <a:ea typeface="나눔스퀘어 Bold" panose="020B0600000101010101" pitchFamily="50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305AA496-89E2-4100-9E3A-5A40E59B28AF}"/>
              </a:ext>
            </a:extLst>
          </p:cNvPr>
          <p:cNvSpPr/>
          <p:nvPr/>
        </p:nvSpPr>
        <p:spPr>
          <a:xfrm>
            <a:off x="7107870" y="739949"/>
            <a:ext cx="4724747" cy="2306055"/>
          </a:xfrm>
          <a:prstGeom prst="roundRect">
            <a:avLst/>
          </a:prstGeom>
          <a:solidFill>
            <a:srgbClr val="FFFFFF"/>
          </a:solidFill>
          <a:ln w="28575">
            <a:solidFill>
              <a:srgbClr val="45B9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CF0FF35-9B68-4C77-A345-27746C3C0D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6001" y="883201"/>
            <a:ext cx="4257675" cy="2073440"/>
          </a:xfrm>
          <a:prstGeom prst="rect">
            <a:avLst/>
          </a:prstGeom>
        </p:spPr>
      </p:pic>
      <p:pic>
        <p:nvPicPr>
          <p:cNvPr id="7" name="내용 개체 틀 4">
            <a:extLst>
              <a:ext uri="{FF2B5EF4-FFF2-40B4-BE49-F238E27FC236}">
                <a16:creationId xmlns:a16="http://schemas.microsoft.com/office/drawing/2014/main" id="{E28AA0A9-3496-4BD4-8FFB-7BBC8EC9F4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39949"/>
            <a:ext cx="6977975" cy="3725771"/>
          </a:xfrm>
          <a:prstGeom prst="rect">
            <a:avLst/>
          </a:prstGeom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5B5A21A1-55F1-4DF4-9ECC-7ABA6EBADE39}"/>
              </a:ext>
            </a:extLst>
          </p:cNvPr>
          <p:cNvSpPr/>
          <p:nvPr/>
        </p:nvSpPr>
        <p:spPr>
          <a:xfrm>
            <a:off x="7102464" y="3186334"/>
            <a:ext cx="4724747" cy="3391687"/>
          </a:xfrm>
          <a:prstGeom prst="roundRect">
            <a:avLst/>
          </a:prstGeom>
          <a:solidFill>
            <a:srgbClr val="FFFFFF"/>
          </a:solidFill>
          <a:ln w="28575">
            <a:solidFill>
              <a:srgbClr val="45B9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1747D34-F445-4243-AE21-7F58B96B89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0922" y="3499340"/>
            <a:ext cx="4021784" cy="2823850"/>
          </a:xfrm>
          <a:prstGeom prst="rect">
            <a:avLst/>
          </a:prstGeom>
        </p:spPr>
      </p:pic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46B6D18C-3D43-4DDA-93BE-B2F9671B742B}"/>
              </a:ext>
            </a:extLst>
          </p:cNvPr>
          <p:cNvSpPr/>
          <p:nvPr/>
        </p:nvSpPr>
        <p:spPr>
          <a:xfrm>
            <a:off x="161357" y="4725379"/>
            <a:ext cx="6573386" cy="1852643"/>
          </a:xfrm>
          <a:prstGeom prst="roundRect">
            <a:avLst/>
          </a:prstGeom>
          <a:solidFill>
            <a:srgbClr val="FFFFFF"/>
          </a:solidFill>
          <a:ln w="28575">
            <a:solidFill>
              <a:srgbClr val="45B9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9874C4E-206F-4C86-AB24-C3072682767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37435"/>
          <a:stretch/>
        </p:blipFill>
        <p:spPr>
          <a:xfrm>
            <a:off x="688426" y="4823294"/>
            <a:ext cx="5519248" cy="1656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0729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1134</TotalTime>
  <Words>2279</Words>
  <Application>Microsoft Office PowerPoint</Application>
  <PresentationFormat>와이드스크린</PresentationFormat>
  <Paragraphs>658</Paragraphs>
  <Slides>37</Slides>
  <Notes>25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37</vt:i4>
      </vt:variant>
    </vt:vector>
  </HeadingPairs>
  <TitlesOfParts>
    <vt:vector size="46" baseType="lpstr">
      <vt:lpstr>Arial Unicode MS</vt:lpstr>
      <vt:lpstr>돋움</vt:lpstr>
      <vt:lpstr>맑은 고딕</vt:lpstr>
      <vt:lpstr>-윤고딕330</vt:lpstr>
      <vt:lpstr>-윤고딕340</vt:lpstr>
      <vt:lpstr>-윤고딕360</vt:lpstr>
      <vt:lpstr>Arial</vt:lpstr>
      <vt:lpstr>Franklin Gothic Heavy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김영하</dc:creator>
  <cp:lastModifiedBy>Choi Seulgi</cp:lastModifiedBy>
  <cp:revision>293</cp:revision>
  <dcterms:created xsi:type="dcterms:W3CDTF">2021-03-27T16:59:26Z</dcterms:created>
  <dcterms:modified xsi:type="dcterms:W3CDTF">2021-04-11T15:11:53Z</dcterms:modified>
</cp:coreProperties>
</file>